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441" r:id="rId4"/>
    <p:sldId id="442" r:id="rId5"/>
    <p:sldId id="463" r:id="rId6"/>
    <p:sldId id="455" r:id="rId7"/>
    <p:sldId id="517" r:id="rId8"/>
    <p:sldId id="518" r:id="rId9"/>
    <p:sldId id="527" r:id="rId10"/>
    <p:sldId id="519" r:id="rId11"/>
    <p:sldId id="529" r:id="rId12"/>
    <p:sldId id="530" r:id="rId13"/>
    <p:sldId id="520" r:id="rId14"/>
    <p:sldId id="521" r:id="rId15"/>
    <p:sldId id="523" r:id="rId16"/>
    <p:sldId id="524" r:id="rId17"/>
    <p:sldId id="532" r:id="rId18"/>
    <p:sldId id="525" r:id="rId19"/>
    <p:sldId id="531" r:id="rId20"/>
    <p:sldId id="526" r:id="rId21"/>
    <p:sldId id="533" r:id="rId22"/>
    <p:sldId id="534" r:id="rId23"/>
    <p:sldId id="535" r:id="rId24"/>
    <p:sldId id="536" r:id="rId25"/>
    <p:sldId id="539" r:id="rId26"/>
    <p:sldId id="540" r:id="rId27"/>
    <p:sldId id="457" r:id="rId28"/>
    <p:sldId id="541" r:id="rId29"/>
    <p:sldId id="542" r:id="rId30"/>
    <p:sldId id="543" r:id="rId31"/>
    <p:sldId id="544" r:id="rId32"/>
    <p:sldId id="545" r:id="rId33"/>
    <p:sldId id="508" r:id="rId34"/>
    <p:sldId id="506" r:id="rId35"/>
    <p:sldId id="458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54" r:id="rId45"/>
    <p:sldId id="555" r:id="rId46"/>
    <p:sldId id="493" r:id="rId47"/>
    <p:sldId id="556" r:id="rId48"/>
    <p:sldId id="557" r:id="rId49"/>
    <p:sldId id="558" r:id="rId50"/>
    <p:sldId id="559" r:id="rId51"/>
    <p:sldId id="560" r:id="rId52"/>
    <p:sldId id="475" r:id="rId53"/>
    <p:sldId id="476" r:id="rId54"/>
    <p:sldId id="479" r:id="rId55"/>
    <p:sldId id="514" r:id="rId56"/>
    <p:sldId id="515" r:id="rId57"/>
    <p:sldId id="516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Style moyen 4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2308" autoAdjust="0"/>
  </p:normalViewPr>
  <p:slideViewPr>
    <p:cSldViewPr>
      <p:cViewPr varScale="1">
        <p:scale>
          <a:sx n="111" d="100"/>
          <a:sy n="111" d="100"/>
        </p:scale>
        <p:origin x="162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7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2F59A74-2B9A-4F4F-BD8F-2FBB07B380BC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41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9C36FF5-6FCD-4966-954A-9C8742680A9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14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0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8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8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45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61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1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74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6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71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62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76ED5-FEE6-999B-BF9B-D6A4B5BBD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E24B4DB-3192-51E4-BBCE-D80BF02310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1BFA75B-9567-D9B2-1C10-1F75F2C1D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49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19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5E80B-9434-455D-A0D0-F6EBA890645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24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5E80B-9434-455D-A0D0-F6EBA890645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11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6A02F-AE57-47B7-A695-BCA87A9F994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5E80B-9434-455D-A0D0-F6EBA890645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083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5E80B-9434-455D-A0D0-F6EBA890645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71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25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07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30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27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002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6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6A02F-AE57-47B7-A695-BCA87A9F994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5E80B-9434-455D-A0D0-F6EBA890645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5E80B-9434-455D-A0D0-F6EBA890645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5E80B-9434-455D-A0D0-F6EBA890645A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03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112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898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5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6FF5-6FCD-4966-954A-9C8742680A9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10" name="Retângulo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7010400" cy="12954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1676400" y="1981200"/>
            <a:ext cx="7010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>
          <a:xfrm>
            <a:off x="67818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1BD99665-14F9-42E1-BE41-555CFC57FFF1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7010400" cy="12954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676400" y="1981200"/>
            <a:ext cx="3429000" cy="4114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57800" y="1981200"/>
            <a:ext cx="3429000" cy="4114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304800" y="6477000"/>
            <a:ext cx="571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Statistics for Managers Using Microsoft Excel, 5e © 2008 Pearson Prentice-Hall, Inc.</a:t>
            </a:r>
          </a:p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67818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Cap 3-</a:t>
            </a:r>
            <a:fld id="{B42CD11F-1189-4957-828B-BBC66BFEE9BE}" type="slidenum">
              <a:rPr lang="en-US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49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7010400" cy="1295400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676400" y="1981200"/>
            <a:ext cx="3429000" cy="4114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5257800" y="1981200"/>
            <a:ext cx="3429000" cy="1981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5257800" y="4114800"/>
            <a:ext cx="3429000" cy="1981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0"/>
          </p:nvPr>
        </p:nvSpPr>
        <p:spPr>
          <a:xfrm>
            <a:off x="304800" y="6477000"/>
            <a:ext cx="571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Statistics for Managers Using Microsoft Excel, 5e © 2008 Pearson Prentice-Hall, Inc.</a:t>
            </a:r>
          </a:p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>
          <a:xfrm>
            <a:off x="6781800" y="64770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Cap 3-</a:t>
            </a:r>
            <a:fld id="{84FF5E04-D29B-4D4B-B216-AD8C6FE099B0}" type="slidenum">
              <a:rPr lang="en-US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4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  <p:sp>
        <p:nvSpPr>
          <p:cNvPr id="12" name="Retângulo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24263E9B-A4AD-4612-845D-B38692540E1B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9304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533400" cy="457199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4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4263E9B-A4AD-4612-845D-B38692540E1B}" type="slidenum">
              <a:rPr lang="en-US" smtClean="0"/>
              <a:pPr/>
              <a:t>‹nº›</a:t>
            </a:fld>
            <a:endParaRPr lang="en-US" dirty="0"/>
          </a:p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tax.org/details/books/introductory-business-statistic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otioninsocial.com/tufte/" TargetMode="External"/><Relationship Id="rId2" Type="http://schemas.openxmlformats.org/officeDocument/2006/relationships/hyperlink" Target="https://rafalab.github.io/dsbook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hyperlink" Target="http://motioninsocial.com/tuf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motioninsocial.com/tufte/" TargetMode="External"/><Relationship Id="rId2" Type="http://schemas.openxmlformats.org/officeDocument/2006/relationships/hyperlink" Target="https://rafalab.github.io/dsbook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youtube.com/watch?v=eiQFfGBB8bM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knowledge.worldbank.org/bitstream/handle/10986/25030/9781464808890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04800"/>
            <a:ext cx="8077200" cy="4724400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Programa de Pós-graduação em Administração - PPGA / UFRN</a:t>
            </a:r>
            <a:br>
              <a:rPr lang="pt-BR" sz="2800" dirty="0"/>
            </a:br>
            <a:br>
              <a:rPr lang="pt-BR" sz="2800" dirty="0"/>
            </a:br>
            <a:br>
              <a:rPr lang="pt-BR" sz="2800" dirty="0"/>
            </a:br>
            <a:r>
              <a:rPr lang="pt-BR" sz="2800" dirty="0"/>
              <a:t>Métodos Quantitativos I</a:t>
            </a:r>
            <a:br>
              <a:rPr lang="pt-BR" sz="2800" dirty="0"/>
            </a:br>
            <a:br>
              <a:rPr lang="en-US" sz="2800" dirty="0"/>
            </a:br>
            <a:r>
              <a:rPr lang="en-US" sz="2400" dirty="0" err="1"/>
              <a:t>Estatística</a:t>
            </a:r>
            <a:r>
              <a:rPr lang="en-US" sz="2400" dirty="0"/>
              <a:t> </a:t>
            </a:r>
            <a:r>
              <a:rPr lang="en-US" sz="2400" dirty="0" err="1"/>
              <a:t>Descritiva</a:t>
            </a:r>
            <a:r>
              <a:rPr lang="en-US" sz="2400" dirty="0"/>
              <a:t>: </a:t>
            </a:r>
            <a:r>
              <a:rPr lang="en-US" sz="2400" dirty="0" err="1"/>
              <a:t>tabelas</a:t>
            </a:r>
            <a:r>
              <a:rPr lang="en-US" sz="2400" dirty="0"/>
              <a:t> e </a:t>
            </a:r>
            <a:r>
              <a:rPr lang="en-US" sz="2400" dirty="0" err="1"/>
              <a:t>gráficos</a:t>
            </a:r>
            <a:r>
              <a:rPr lang="en-US" sz="2400" dirty="0"/>
              <a:t> (cap. 2)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685800" y="5282184"/>
            <a:ext cx="8077200" cy="1499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None/>
              <a:defRPr kumimoji="0"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fontAlgn="auto">
              <a:spcAft>
                <a:spcPts val="0"/>
              </a:spcAft>
            </a:pPr>
            <a:endParaRPr lang="pt-BR" sz="2800" dirty="0"/>
          </a:p>
        </p:txBody>
      </p:sp>
      <p:sp>
        <p:nvSpPr>
          <p:cNvPr id="5" name="Rectangle 3"/>
          <p:cNvSpPr/>
          <p:nvPr/>
        </p:nvSpPr>
        <p:spPr>
          <a:xfrm>
            <a:off x="4746718" y="5739604"/>
            <a:ext cx="3988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Prof. Luciano Sampaio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4.2 Sintetizando dados: variável quantitativa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dirty="0"/>
              <a:t>Distribuição de frequências</a:t>
            </a:r>
          </a:p>
          <a:p>
            <a:pPr lvl="1"/>
            <a:r>
              <a:rPr lang="fr-FR" sz="2000" dirty="0"/>
              <a:t>Depois de definidas as classes</a:t>
            </a:r>
          </a:p>
          <a:p>
            <a:pPr lvl="2"/>
            <a:r>
              <a:rPr lang="fr-FR" sz="1600" dirty="0"/>
              <a:t>Ver obervações para definição das classes no próximo slide</a:t>
            </a:r>
          </a:p>
          <a:p>
            <a:pPr lvl="1"/>
            <a:endParaRPr lang="fr-FR" sz="1600" dirty="0"/>
          </a:p>
          <a:p>
            <a:pPr lvl="1"/>
            <a:endParaRPr lang="fr-FR" sz="1600" dirty="0"/>
          </a:p>
          <a:p>
            <a:pPr lvl="1"/>
            <a:endParaRPr lang="fr-FR" sz="1600" dirty="0"/>
          </a:p>
          <a:p>
            <a:pPr lvl="1"/>
            <a:endParaRPr lang="fr-FR" sz="16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42810E-A9CD-7716-1DDA-B11A46394D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200400"/>
            <a:ext cx="3529455" cy="33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4.2 Sintetizando dados: variável quantitativa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dirty="0"/>
              <a:t>Distribuição de frequências</a:t>
            </a:r>
          </a:p>
          <a:p>
            <a:pPr lvl="1"/>
            <a:r>
              <a:rPr lang="fr-FR" sz="2000" dirty="0"/>
              <a:t>3 etapas para definir as classes:</a:t>
            </a:r>
          </a:p>
          <a:p>
            <a:pPr lvl="2"/>
            <a:r>
              <a:rPr lang="fr-FR" sz="1600" dirty="0"/>
              <a:t>Determinar o número de classes não sobrepostas</a:t>
            </a:r>
          </a:p>
          <a:p>
            <a:pPr lvl="3"/>
            <a:r>
              <a:rPr lang="fr-FR" sz="1200" dirty="0"/>
              <a:t>Use entre 5 e 20 classes: objetivo é mostrar a variação nos dados</a:t>
            </a:r>
          </a:p>
          <a:p>
            <a:pPr lvl="2"/>
            <a:r>
              <a:rPr lang="fr-FR" sz="1600" dirty="0"/>
              <a:t>Determinar a amplitude de cada classe</a:t>
            </a:r>
          </a:p>
          <a:p>
            <a:pPr lvl="3"/>
            <a:r>
              <a:rPr lang="fr-FR" sz="1200" dirty="0"/>
              <a:t>Amplitude igual para todas as classes</a:t>
            </a:r>
          </a:p>
          <a:p>
            <a:pPr lvl="4"/>
            <a:r>
              <a:rPr lang="fr-FR" sz="1200" dirty="0"/>
              <a:t>Amplitude da classe aproximada = (Maior valor dos dados – Menor valor dos dados) / Número de classes</a:t>
            </a:r>
          </a:p>
          <a:p>
            <a:pPr lvl="2"/>
            <a:r>
              <a:rPr lang="fr-FR" sz="1600" dirty="0"/>
              <a:t>Determinar os limites da classe</a:t>
            </a:r>
          </a:p>
          <a:p>
            <a:pPr lvl="3"/>
            <a:r>
              <a:rPr lang="fr-FR" sz="1200" dirty="0"/>
              <a:t>Limites devem ser esoclhidos de modo que cada item de dados pertença a uma, e somente uma, classe</a:t>
            </a:r>
          </a:p>
          <a:p>
            <a:pPr lvl="3"/>
            <a:r>
              <a:rPr lang="fr-FR" sz="1200" dirty="0"/>
              <a:t>Limite de classe inferior: menor valor de dados possível atribuído à classe</a:t>
            </a:r>
          </a:p>
          <a:p>
            <a:pPr lvl="3"/>
            <a:r>
              <a:rPr lang="fr-FR" sz="1200" dirty="0"/>
              <a:t>Limite de classe superior: maior valor de dados possível atribuído à classe</a:t>
            </a:r>
          </a:p>
          <a:p>
            <a:pPr lvl="3"/>
            <a:r>
              <a:rPr lang="fr-FR" sz="1200" dirty="0"/>
              <a:t>Os valores apropriados para os limites de classe com dados quantitativos dependem do nível de precisão dos dados</a:t>
            </a:r>
          </a:p>
          <a:p>
            <a:pPr lvl="3"/>
            <a:endParaRPr lang="fr-FR" sz="1200" dirty="0"/>
          </a:p>
          <a:p>
            <a:pPr lvl="3"/>
            <a:r>
              <a:rPr lang="fr-FR" sz="1200" dirty="0"/>
              <a:t>Uma classe com extremidade aberta exige somente um limite de classe inferior ou de classe superior</a:t>
            </a:r>
          </a:p>
          <a:p>
            <a:pPr lvl="1"/>
            <a:r>
              <a:rPr lang="fr-FR" sz="2000" dirty="0"/>
              <a:t>Ponto médio da classe</a:t>
            </a:r>
          </a:p>
          <a:p>
            <a:pPr lvl="2"/>
            <a:r>
              <a:rPr lang="fr-FR" sz="1600" dirty="0"/>
              <a:t>Valor intermediáio entre os limites inferior e superior de classe</a:t>
            </a:r>
          </a:p>
          <a:p>
            <a:pPr lvl="3"/>
            <a:r>
              <a:rPr lang="fr-FR" sz="1200" dirty="0"/>
              <a:t>Em algumas aplicações, queremos conehcer os pontos médios das classes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7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4.2 Sintetizando dados: variável quantitativa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dirty="0"/>
              <a:t>Distribuições de frequências relativas e percentuais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2444C34-A9DF-6560-3934-120A160435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6973831" cy="22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4.2 Sintetizando dados: variável quantitativa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dirty="0"/>
              <a:t>Diagrama de pontos (dot plot)</a:t>
            </a:r>
          </a:p>
          <a:p>
            <a:pPr lvl="1"/>
            <a:r>
              <a:rPr lang="fr-FR" sz="2000" dirty="0"/>
              <a:t>Gráfico simples de resumo de dados</a:t>
            </a:r>
          </a:p>
          <a:p>
            <a:pPr lvl="1"/>
            <a:r>
              <a:rPr lang="fr-FR" sz="2000" dirty="0"/>
              <a:t>Eixo horizontal mostra o intervalo para os dados</a:t>
            </a:r>
          </a:p>
          <a:p>
            <a:pPr lvl="1"/>
            <a:r>
              <a:rPr lang="fr-FR" sz="2000" dirty="0"/>
              <a:t>Cada valor de dados é representado por um ponto colocado acima do eixo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778655-5706-9232-C429-FEF505B4D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689227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5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4.2 Sintetizando dados: variável quantitativa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b="1" dirty="0"/>
              <a:t>Histograma</a:t>
            </a:r>
          </a:p>
          <a:p>
            <a:pPr lvl="1"/>
            <a:r>
              <a:rPr lang="fr-FR" sz="2000" dirty="0"/>
              <a:t>Para dados sintetizados na distribuição de frequências, de frequências relativas ou de frequências percentuais</a:t>
            </a:r>
          </a:p>
          <a:p>
            <a:pPr lvl="1"/>
            <a:r>
              <a:rPr lang="fr-FR" sz="2000" dirty="0"/>
              <a:t>Variável de interesse no eixo horizontal</a:t>
            </a:r>
          </a:p>
          <a:p>
            <a:pPr lvl="1"/>
            <a:r>
              <a:rPr lang="fr-FR" sz="2000" dirty="0"/>
              <a:t>Frequência relativa ou frequência percentual no eixo vertical</a:t>
            </a:r>
          </a:p>
          <a:p>
            <a:pPr lvl="1"/>
            <a:endParaRPr lang="fr-FR" sz="20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C0C9B5-539D-1AA5-9672-251193310E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05200"/>
            <a:ext cx="5334000" cy="30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4.2 Sintetizando dados: variável quantitativa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b="1" dirty="0"/>
              <a:t>Distribuições acumuladas</a:t>
            </a:r>
          </a:p>
          <a:p>
            <a:pPr lvl="1"/>
            <a:r>
              <a:rPr lang="fr-FR" sz="2000" dirty="0"/>
              <a:t>Distribuição acumulada de frequências</a:t>
            </a:r>
          </a:p>
          <a:p>
            <a:pPr lvl="2"/>
            <a:r>
              <a:rPr lang="fr-FR" sz="1600" dirty="0"/>
              <a:t>Resumo tabular de dados quantitativos monstrando a fração ou proporção de valores de dados que são menores ou iguais ao limite superior de cada classe</a:t>
            </a:r>
          </a:p>
          <a:p>
            <a:pPr lvl="1"/>
            <a:r>
              <a:rPr lang="fr-FR" sz="2000" dirty="0"/>
              <a:t>Distribuição acumulada de frequências relativas</a:t>
            </a:r>
          </a:p>
          <a:p>
            <a:pPr lvl="2"/>
            <a:r>
              <a:rPr lang="fr-FR" sz="1600" dirty="0"/>
              <a:t>Mostra a proporção de itens de dados</a:t>
            </a:r>
          </a:p>
          <a:p>
            <a:pPr lvl="1"/>
            <a:r>
              <a:rPr lang="fr-FR" sz="2000" dirty="0"/>
              <a:t>Distribuição acumulada de frequências percentuais</a:t>
            </a:r>
          </a:p>
          <a:p>
            <a:pPr lvl="2"/>
            <a:r>
              <a:rPr lang="fr-FR" sz="1600" dirty="0"/>
              <a:t>Mostra a porcentagem de itens de dados com valores menores ou iguais ao limte superior de cada classe</a:t>
            </a:r>
            <a:endParaRPr lang="fr-FR" sz="20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0AC833F-B06D-9256-0E35-9C526648C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9" y="4536123"/>
            <a:ext cx="6339117" cy="23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20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4.3 Sintetizando dados: 2 variáveis e com tabelas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b="1" dirty="0"/>
              <a:t>Tabulação cruzada</a:t>
            </a:r>
          </a:p>
          <a:p>
            <a:pPr lvl="1"/>
            <a:r>
              <a:rPr lang="fr-FR" sz="2000" dirty="0"/>
              <a:t>Resumo tabular de dados para duas variáveis</a:t>
            </a:r>
          </a:p>
          <a:p>
            <a:pPr lvl="1"/>
            <a:r>
              <a:rPr lang="fr-FR" sz="2000" dirty="0"/>
              <a:t>Pode ser usada quando:</a:t>
            </a:r>
          </a:p>
          <a:p>
            <a:pPr lvl="2"/>
            <a:r>
              <a:rPr lang="fr-FR" sz="1600" dirty="0"/>
              <a:t>Uma variável é categorizada e a outra é quantitativa; ambas são categorizadas; ambas são quantitativas</a:t>
            </a:r>
          </a:p>
          <a:p>
            <a:r>
              <a:rPr lang="fr-FR" sz="2000" b="1" dirty="0"/>
              <a:t>Exemplo do livro: dados de 300 restaurantes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8DF55D-E524-4E78-A9A0-AFF1E15E9D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3828288"/>
            <a:ext cx="4986962" cy="243480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7F7565-98A0-F9EF-7E23-AF998FAAE8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96" y="4207489"/>
            <a:ext cx="40212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6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4.3 Sintetizando dados: 2 variáveis e com tabelas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b="1" dirty="0"/>
              <a:t>Tabulação cruzada: dados de 300 restaurantes</a:t>
            </a:r>
          </a:p>
          <a:p>
            <a:pPr lvl="1"/>
            <a:r>
              <a:rPr lang="fr-FR" sz="1600" dirty="0"/>
              <a:t>Frequências relativas e percentual para as 2 variáveis: Avaliação da qualidade e Preço</a:t>
            </a:r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2"/>
            <a:endParaRPr lang="fr-FR" sz="1600" dirty="0"/>
          </a:p>
          <a:p>
            <a:pPr lvl="1"/>
            <a:r>
              <a:rPr lang="fr-FR" sz="2000" dirty="0"/>
              <a:t>% em linhas para Avaliação de qualidade</a:t>
            </a:r>
          </a:p>
          <a:p>
            <a:pPr lvl="2"/>
            <a:endParaRPr lang="fr-FR" sz="1200" b="1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F030193-725E-B063-F265-BA138F10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6254"/>
            <a:ext cx="5791200" cy="116987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0F0A41-AF73-5BC9-C2E9-77FE0A56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26265"/>
            <a:ext cx="6400800" cy="13294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D803FD3-6C1E-629F-B05F-E2584AFA1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96" y="5353877"/>
            <a:ext cx="4419600" cy="14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6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4.4 Sintetizando dados: 2 variáveis e com gráficos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b="1" dirty="0"/>
              <a:t>Outro exemplo do livro: comerciais e vendas</a:t>
            </a:r>
          </a:p>
          <a:p>
            <a:r>
              <a:rPr lang="fr-FR" sz="2000" b="1" dirty="0"/>
              <a:t>Diagrama de dispersão</a:t>
            </a:r>
          </a:p>
          <a:p>
            <a:pPr lvl="1"/>
            <a:r>
              <a:rPr lang="fr-FR" sz="2000" dirty="0"/>
              <a:t>Apresentação gráfica da relação entre duas variáveis quantitativas</a:t>
            </a:r>
          </a:p>
          <a:p>
            <a:r>
              <a:rPr lang="fr-FR" sz="2000" b="1" dirty="0"/>
              <a:t>Linha de tendência (regressão)</a:t>
            </a:r>
          </a:p>
          <a:p>
            <a:pPr lvl="1"/>
            <a:r>
              <a:rPr lang="fr-FR" sz="2000" dirty="0"/>
              <a:t>Linha que proporciona uma aproximação da relação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6D5DDD-5DA4-F371-9746-C732306E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1" y="3403643"/>
            <a:ext cx="4101581" cy="254637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CD7A8B-598A-9D29-7EA2-68599FA7D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03" y="3423521"/>
            <a:ext cx="4719429" cy="28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12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4.4 Sintetizando dados: 2 variáveis e com gráficos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b="1" dirty="0"/>
              <a:t>Gráfico de barras lado a lado ou de barras empilhadas</a:t>
            </a:r>
          </a:p>
          <a:p>
            <a:pPr lvl="1"/>
            <a:r>
              <a:rPr lang="fr-FR" sz="2000" dirty="0"/>
              <a:t>Recurso visual para representar vários gráficos de barrras</a:t>
            </a:r>
          </a:p>
          <a:p>
            <a:pPr lvl="1"/>
            <a:r>
              <a:rPr lang="fr-FR" sz="2000" dirty="0"/>
              <a:t>Permite vizualizar uma possível relação entre as variáveis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16B9E3-3151-D2DE-74EE-C6834DD03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15748"/>
            <a:ext cx="4612473" cy="22230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9A93CAC-CC7F-367C-44A4-4D716D03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795" y="3140896"/>
            <a:ext cx="378429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0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524000"/>
            <a:ext cx="8991600" cy="5257799"/>
          </a:xfrm>
          <a:noFill/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fr-FR" sz="1000" dirty="0"/>
          </a:p>
          <a:p>
            <a:r>
              <a:rPr lang="fr-FR" sz="2200" dirty="0"/>
              <a:t>Conceitos de população e amostra</a:t>
            </a:r>
          </a:p>
          <a:p>
            <a:endParaRPr lang="fr-FR" sz="1800" dirty="0"/>
          </a:p>
          <a:p>
            <a:r>
              <a:rPr lang="fr-FR" sz="2200" dirty="0"/>
              <a:t>Alguns tipos de gráficos</a:t>
            </a:r>
          </a:p>
          <a:p>
            <a:pPr lvl="1"/>
            <a:endParaRPr lang="fr-FR" sz="1800" dirty="0"/>
          </a:p>
          <a:p>
            <a:r>
              <a:rPr lang="fr-FR" sz="2200" dirty="0"/>
              <a:t>Medidas de tendência central: média amostral e mediana</a:t>
            </a:r>
          </a:p>
          <a:p>
            <a:pPr lvl="1"/>
            <a:endParaRPr lang="fr-FR" sz="1800" dirty="0"/>
          </a:p>
          <a:p>
            <a:r>
              <a:rPr lang="fr-FR" sz="2200" dirty="0"/>
              <a:t>Medidas de variabilidade: desvio-padrão e variâncias</a:t>
            </a:r>
          </a:p>
          <a:p>
            <a:pPr lvl="1"/>
            <a:endParaRPr lang="fr-FR" sz="1800" dirty="0"/>
          </a:p>
          <a:p>
            <a:r>
              <a:rPr lang="fr-FR" sz="2200" dirty="0"/>
              <a:t>Medidas de associação entre duas variáveis: covariância e correlação</a:t>
            </a:r>
          </a:p>
          <a:p>
            <a:endParaRPr lang="fr-FR" sz="2200" dirty="0"/>
          </a:p>
          <a:p>
            <a:r>
              <a:rPr lang="fr-FR" sz="2200" dirty="0"/>
              <a:t>Algumas estatísticas descritivas no R</a:t>
            </a:r>
          </a:p>
          <a:p>
            <a:endParaRPr lang="fr-FR" sz="2200" dirty="0"/>
          </a:p>
          <a:p>
            <a:pPr lvl="1"/>
            <a:r>
              <a:rPr lang="fr-FR" sz="2000" b="1" dirty="0"/>
              <a:t>Comentários em inglês do livro: </a:t>
            </a:r>
            <a:r>
              <a:rPr lang="fr-FR" sz="2000" b="1" i="1" dirty="0"/>
              <a:t>Introductory Business Statistics</a:t>
            </a:r>
            <a:r>
              <a:rPr lang="fr-FR" sz="2000" b="1" dirty="0"/>
              <a:t>, de Holmes, Illowsky, Dean (2018), livro gratuito do Kindle</a:t>
            </a:r>
          </a:p>
          <a:p>
            <a:pPr lvl="2"/>
            <a:r>
              <a:rPr lang="fr-FR" sz="1800" b="1" dirty="0">
                <a:hlinkClick r:id="rId3"/>
              </a:rPr>
              <a:t>https://openstax.org/details/books/introductory-business-statistics</a:t>
            </a:r>
            <a:r>
              <a:rPr lang="fr-FR" sz="1800" b="1" dirty="0"/>
              <a:t>  </a:t>
            </a:r>
          </a:p>
          <a:p>
            <a:endParaRPr lang="fr-FR" sz="22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marL="457200" lvl="1" indent="0">
              <a:buNone/>
            </a:pPr>
            <a:endParaRPr lang="fr-FR" sz="1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5B3F-B1BE-494D-B5F5-7C3BEC91ADC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4.5 Sintetizando dados: vizualização de dados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dirty="0"/>
              <a:t>Representações gráficas e apresentação de informações sobre um conjunto de dados</a:t>
            </a:r>
          </a:p>
          <a:p>
            <a:pPr lvl="1"/>
            <a:r>
              <a:rPr lang="fr-FR" sz="2000" dirty="0"/>
              <a:t>Comunicação da forma mais eficaz e clara possível as principais informações sobre os dados</a:t>
            </a:r>
          </a:p>
          <a:p>
            <a:r>
              <a:rPr lang="fr-FR" sz="2000" dirty="0"/>
              <a:t>Painéis indicadores de dados (dashboards)</a:t>
            </a:r>
          </a:p>
          <a:p>
            <a:pPr lvl="1"/>
            <a:r>
              <a:rPr lang="fr-FR" sz="2000" dirty="0"/>
              <a:t>Conjunto de apresentações visuais: informações para monitorar o desempenho de uma empresa ou organização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256FCB-376D-A4C8-F201-3D50FDEF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581400"/>
            <a:ext cx="3330132" cy="32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6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610600" cy="1251062"/>
          </a:xfrm>
        </p:spPr>
        <p:txBody>
          <a:bodyPr>
            <a:noAutofit/>
          </a:bodyPr>
          <a:lstStyle/>
          <a:p>
            <a:r>
              <a:rPr lang="fr-FR" sz="4000" dirty="0"/>
              <a:t>5. Vizualizando dados em gráficos no R</a:t>
            </a:r>
            <a:endParaRPr lang="en-US" sz="4000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half" idx="2"/>
          </p:nvPr>
        </p:nvSpPr>
        <p:spPr>
          <a:xfrm>
            <a:off x="0" y="1524000"/>
            <a:ext cx="9144000" cy="2743200"/>
          </a:xfrm>
        </p:spPr>
        <p:txBody>
          <a:bodyPr>
            <a:normAutofit fontScale="25000" lnSpcReduction="20000"/>
          </a:bodyPr>
          <a:lstStyle/>
          <a:p>
            <a:r>
              <a:rPr lang="pt-BR" sz="8000" dirty="0">
                <a:solidFill>
                  <a:srgbClr val="FF0000"/>
                </a:solidFill>
              </a:rPr>
              <a:t>No Apêndice 2.2 do livro: Uso do Excel para apresentações tabulares e gráficas</a:t>
            </a:r>
          </a:p>
          <a:p>
            <a:endParaRPr lang="pt-BR" sz="8000" dirty="0"/>
          </a:p>
          <a:p>
            <a:r>
              <a:rPr lang="pt-BR" sz="8000" dirty="0"/>
              <a:t>No R:</a:t>
            </a:r>
          </a:p>
          <a:p>
            <a:pPr lvl="1"/>
            <a:r>
              <a:rPr lang="pt-BR" sz="6200" dirty="0"/>
              <a:t>Alguns gráficos usando a base de dados Cars</a:t>
            </a:r>
          </a:p>
          <a:p>
            <a:pPr lvl="1"/>
            <a:r>
              <a:rPr lang="pt-BR" sz="6200" dirty="0"/>
              <a:t>Cars: Base de dados do R</a:t>
            </a:r>
          </a:p>
          <a:p>
            <a:pPr lvl="2"/>
            <a:r>
              <a:rPr lang="pt-BR" sz="4900" dirty="0"/>
              <a:t>50 observações para carros, 1920s</a:t>
            </a:r>
          </a:p>
          <a:p>
            <a:pPr lvl="2"/>
            <a:r>
              <a:rPr lang="pt-BR" sz="4900" dirty="0"/>
              <a:t>Apenas duas variáveis: </a:t>
            </a:r>
          </a:p>
          <a:p>
            <a:pPr lvl="3"/>
            <a:r>
              <a:rPr lang="pt-BR" sz="5600" dirty="0" err="1"/>
              <a:t>Speed</a:t>
            </a:r>
            <a:r>
              <a:rPr lang="pt-BR" sz="5600" dirty="0"/>
              <a:t>: velocidade</a:t>
            </a:r>
          </a:p>
          <a:p>
            <a:pPr lvl="3"/>
            <a:r>
              <a:rPr lang="pt-BR" sz="5600" dirty="0" err="1"/>
              <a:t>Dist</a:t>
            </a:r>
            <a:r>
              <a:rPr lang="pt-BR" sz="5600" dirty="0"/>
              <a:t>: distância para parar</a:t>
            </a:r>
          </a:p>
          <a:p>
            <a:pPr lvl="2"/>
            <a:endParaRPr lang="pt-BR" dirty="0"/>
          </a:p>
          <a:p>
            <a:r>
              <a:rPr lang="pt-BR" sz="8000" b="1" dirty="0"/>
              <a:t>Histograma</a:t>
            </a:r>
            <a:r>
              <a:rPr lang="pt-BR" sz="8000" dirty="0"/>
              <a:t> para a </a:t>
            </a:r>
            <a:r>
              <a:rPr lang="pt-BR" sz="8000" dirty="0" err="1"/>
              <a:t>varíavel</a:t>
            </a:r>
            <a:r>
              <a:rPr lang="pt-BR" sz="8000" dirty="0"/>
              <a:t> </a:t>
            </a:r>
            <a:r>
              <a:rPr lang="pt-BR" sz="8000" dirty="0" err="1"/>
              <a:t>Dist</a:t>
            </a:r>
            <a:r>
              <a:rPr lang="pt-BR" sz="8000" dirty="0"/>
              <a:t>, no R:</a:t>
            </a:r>
          </a:p>
          <a:p>
            <a:pPr lvl="1"/>
            <a:r>
              <a:rPr lang="pt-BR" sz="8000" dirty="0" err="1">
                <a:solidFill>
                  <a:srgbClr val="00B050"/>
                </a:solidFill>
              </a:rPr>
              <a:t>Hist</a:t>
            </a:r>
            <a:r>
              <a:rPr lang="pt-BR" sz="8000" dirty="0">
                <a:solidFill>
                  <a:srgbClr val="00B050"/>
                </a:solidFill>
              </a:rPr>
              <a:t>(</a:t>
            </a:r>
            <a:r>
              <a:rPr lang="pt-BR" sz="8000" dirty="0" err="1">
                <a:solidFill>
                  <a:srgbClr val="00B050"/>
                </a:solidFill>
              </a:rPr>
              <a:t>cars$dist</a:t>
            </a:r>
            <a:r>
              <a:rPr lang="pt-BR" sz="800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5B3F-B1BE-494D-B5F5-7C3BEC91ADC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129219"/>
            <a:ext cx="4466848" cy="24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50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686800" cy="1251062"/>
          </a:xfrm>
        </p:spPr>
        <p:txBody>
          <a:bodyPr>
            <a:noAutofit/>
          </a:bodyPr>
          <a:lstStyle/>
          <a:p>
            <a:r>
              <a:rPr lang="fr-FR" sz="4000" dirty="0"/>
              <a:t>5. Vizualizando dados em gráficos no R</a:t>
            </a:r>
            <a:endParaRPr lang="en-US" sz="4000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half" idx="2"/>
          </p:nvPr>
        </p:nvSpPr>
        <p:spPr>
          <a:xfrm>
            <a:off x="0" y="1524000"/>
            <a:ext cx="9144000" cy="2362200"/>
          </a:xfrm>
        </p:spPr>
        <p:txBody>
          <a:bodyPr>
            <a:normAutofit/>
          </a:bodyPr>
          <a:lstStyle/>
          <a:p>
            <a:r>
              <a:rPr lang="pt-BR" sz="2000" b="1" dirty="0"/>
              <a:t>Gráfico de dispersão</a:t>
            </a:r>
            <a:r>
              <a:rPr lang="pt-BR" sz="2000" dirty="0"/>
              <a:t> com as duas variáveis da base Cars:</a:t>
            </a:r>
          </a:p>
          <a:p>
            <a:pPr lvl="1"/>
            <a:r>
              <a:rPr lang="pt-BR" sz="2000" dirty="0" err="1"/>
              <a:t>Cars</a:t>
            </a:r>
            <a:r>
              <a:rPr lang="pt-BR" sz="2000" dirty="0"/>
              <a:t>: Base de dados do R</a:t>
            </a:r>
          </a:p>
          <a:p>
            <a:pPr lvl="1"/>
            <a:r>
              <a:rPr lang="pt-BR" sz="2200" dirty="0" err="1">
                <a:solidFill>
                  <a:srgbClr val="00B050"/>
                </a:solidFill>
              </a:rPr>
              <a:t>plot</a:t>
            </a:r>
            <a:r>
              <a:rPr lang="pt-BR" sz="2200" dirty="0">
                <a:solidFill>
                  <a:srgbClr val="00B050"/>
                </a:solidFill>
              </a:rPr>
              <a:t>(</a:t>
            </a:r>
            <a:r>
              <a:rPr lang="pt-BR" sz="2200" dirty="0" err="1">
                <a:solidFill>
                  <a:srgbClr val="00B050"/>
                </a:solidFill>
              </a:rPr>
              <a:t>cars</a:t>
            </a:r>
            <a:r>
              <a:rPr lang="pt-BR" sz="2200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pt-BR" sz="2200" dirty="0" err="1">
                <a:solidFill>
                  <a:srgbClr val="00B050"/>
                </a:solidFill>
              </a:rPr>
              <a:t>plot</a:t>
            </a:r>
            <a:r>
              <a:rPr lang="pt-BR" sz="2200" dirty="0">
                <a:solidFill>
                  <a:srgbClr val="00B050"/>
                </a:solidFill>
              </a:rPr>
              <a:t>(x = </a:t>
            </a:r>
            <a:r>
              <a:rPr lang="pt-BR" sz="2200" dirty="0" err="1">
                <a:solidFill>
                  <a:srgbClr val="00B050"/>
                </a:solidFill>
              </a:rPr>
              <a:t>cars$dist</a:t>
            </a:r>
            <a:r>
              <a:rPr lang="pt-BR" sz="2200" dirty="0">
                <a:solidFill>
                  <a:srgbClr val="00B050"/>
                </a:solidFill>
              </a:rPr>
              <a:t>, y = </a:t>
            </a:r>
            <a:r>
              <a:rPr lang="pt-BR" sz="2200" dirty="0" err="1">
                <a:solidFill>
                  <a:srgbClr val="00B050"/>
                </a:solidFill>
              </a:rPr>
              <a:t>cars$speed</a:t>
            </a:r>
            <a:r>
              <a:rPr lang="pt-BR" sz="2200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en-US" sz="2200" dirty="0">
                <a:solidFill>
                  <a:srgbClr val="00B050"/>
                </a:solidFill>
              </a:rPr>
              <a:t>plot(x = </a:t>
            </a:r>
            <a:r>
              <a:rPr lang="en-US" sz="2200" dirty="0" err="1">
                <a:solidFill>
                  <a:srgbClr val="00B050"/>
                </a:solidFill>
              </a:rPr>
              <a:t>cars$speed</a:t>
            </a:r>
            <a:r>
              <a:rPr lang="en-US" sz="2200" dirty="0">
                <a:solidFill>
                  <a:srgbClr val="00B050"/>
                </a:solidFill>
              </a:rPr>
              <a:t>, y = </a:t>
            </a:r>
            <a:r>
              <a:rPr lang="en-US" sz="2200" dirty="0" err="1">
                <a:solidFill>
                  <a:srgbClr val="00B050"/>
                </a:solidFill>
              </a:rPr>
              <a:t>cars$dist</a:t>
            </a:r>
            <a:r>
              <a:rPr lang="en-US" sz="2200" dirty="0">
                <a:solidFill>
                  <a:srgbClr val="00B050"/>
                </a:solidFill>
              </a:rPr>
              <a:t>, </a:t>
            </a:r>
            <a:r>
              <a:rPr lang="en-US" sz="2200" dirty="0" err="1">
                <a:solidFill>
                  <a:srgbClr val="00B050"/>
                </a:solidFill>
              </a:rPr>
              <a:t>xlab</a:t>
            </a:r>
            <a:r>
              <a:rPr lang="en-US" sz="2200" dirty="0">
                <a:solidFill>
                  <a:srgbClr val="00B050"/>
                </a:solidFill>
              </a:rPr>
              <a:t> = "Speed", </a:t>
            </a:r>
            <a:r>
              <a:rPr lang="en-US" sz="2200" dirty="0" err="1">
                <a:solidFill>
                  <a:srgbClr val="00B050"/>
                </a:solidFill>
              </a:rPr>
              <a:t>ylab</a:t>
            </a:r>
            <a:r>
              <a:rPr lang="en-US" sz="2200" dirty="0">
                <a:solidFill>
                  <a:srgbClr val="00B050"/>
                </a:solidFill>
              </a:rPr>
              <a:t> = "Stopping Distance")</a:t>
            </a:r>
            <a:endParaRPr lang="pt-BR" sz="2200" dirty="0">
              <a:solidFill>
                <a:srgbClr val="00B050"/>
              </a:solidFill>
            </a:endParaRP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95B3F-B1BE-494D-B5F5-7C3BEC91ADC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514929"/>
            <a:ext cx="6038095" cy="3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7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686800" cy="1252728"/>
          </a:xfrm>
        </p:spPr>
        <p:txBody>
          <a:bodyPr>
            <a:noAutofit/>
          </a:bodyPr>
          <a:lstStyle/>
          <a:p>
            <a:r>
              <a:rPr lang="fr-FR" sz="4000" dirty="0"/>
              <a:t>5. Vizualizando dados em gráficos no R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3999"/>
          </a:xfrm>
        </p:spPr>
        <p:txBody>
          <a:bodyPr>
            <a:normAutofit lnSpcReduction="10000"/>
          </a:bodyPr>
          <a:lstStyle/>
          <a:p>
            <a:r>
              <a:rPr lang="pt-BR" sz="2200" dirty="0"/>
              <a:t>Tabelas e gráficos no R</a:t>
            </a:r>
          </a:p>
          <a:p>
            <a:pPr lvl="1"/>
            <a:r>
              <a:rPr lang="pt-BR" sz="2000" dirty="0"/>
              <a:t>Na próxima aula</a:t>
            </a:r>
          </a:p>
          <a:p>
            <a:pPr lvl="1"/>
            <a:r>
              <a:rPr lang="pt-BR" sz="2000" dirty="0"/>
              <a:t>Comandos básicos no livro de R indicado: </a:t>
            </a:r>
            <a:r>
              <a:rPr lang="pt-B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https://rafalab.github.io/dsbook/</a:t>
            </a:r>
            <a:endParaRPr lang="pt-B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pt-BR" sz="1900" dirty="0"/>
          </a:p>
          <a:p>
            <a:r>
              <a:rPr lang="pt-BR" sz="2200" dirty="0"/>
              <a:t>Comandos mais avançados para gráficos:</a:t>
            </a:r>
          </a:p>
          <a:p>
            <a:pPr lvl="1"/>
            <a:r>
              <a:rPr lang="pt-BR" sz="2000" dirty="0" err="1"/>
              <a:t>Cheat</a:t>
            </a:r>
            <a:r>
              <a:rPr lang="pt-BR" sz="2000" dirty="0"/>
              <a:t> </a:t>
            </a:r>
            <a:r>
              <a:rPr lang="pt-BR" sz="2000" dirty="0" err="1"/>
              <a:t>Sheet</a:t>
            </a:r>
            <a:r>
              <a:rPr lang="pt-BR" sz="2000" dirty="0"/>
              <a:t> do R: </a:t>
            </a:r>
          </a:p>
          <a:p>
            <a:pPr lvl="2"/>
            <a:r>
              <a:rPr lang="pt-BR" sz="1800" dirty="0"/>
              <a:t>Transformação de dados: data-</a:t>
            </a:r>
            <a:r>
              <a:rPr lang="pt-BR" sz="1800" dirty="0" err="1"/>
              <a:t>transformation</a:t>
            </a:r>
            <a:endParaRPr lang="pt-BR" sz="1800" dirty="0"/>
          </a:p>
          <a:p>
            <a:pPr lvl="2"/>
            <a:r>
              <a:rPr lang="pt-BR" sz="1800" dirty="0"/>
              <a:t>Gráficos com :Ggplot2 e data-vizualization-2.1(ggplot2)</a:t>
            </a:r>
          </a:p>
          <a:p>
            <a:pPr lvl="2"/>
            <a:endParaRPr lang="pt-BR" sz="1900" dirty="0"/>
          </a:p>
          <a:p>
            <a:r>
              <a:rPr lang="pt-BR" sz="2200" b="1" dirty="0"/>
              <a:t>Data </a:t>
            </a:r>
            <a:r>
              <a:rPr lang="pt-BR" sz="2200" b="1" dirty="0" err="1"/>
              <a:t>visualization</a:t>
            </a:r>
            <a:r>
              <a:rPr lang="pt-BR" sz="2200" b="1" dirty="0"/>
              <a:t>: </a:t>
            </a:r>
            <a:r>
              <a:rPr lang="pt-BR" sz="2200" b="1" dirty="0" err="1"/>
              <a:t>charts</a:t>
            </a:r>
            <a:r>
              <a:rPr lang="pt-BR" sz="2200" b="1" dirty="0"/>
              <a:t> </a:t>
            </a:r>
            <a:r>
              <a:rPr lang="pt-BR" sz="2200" b="1" dirty="0" err="1"/>
              <a:t>and</a:t>
            </a:r>
            <a:r>
              <a:rPr lang="pt-BR" sz="2200" b="1" dirty="0"/>
              <a:t> </a:t>
            </a:r>
            <a:r>
              <a:rPr lang="pt-BR" sz="2200" b="1" dirty="0" err="1"/>
              <a:t>tables</a:t>
            </a:r>
            <a:r>
              <a:rPr lang="pt-BR" sz="2200" b="1" dirty="0"/>
              <a:t> </a:t>
            </a:r>
            <a:r>
              <a:rPr lang="pt-BR" sz="2200" dirty="0"/>
              <a:t>(slides Curso </a:t>
            </a:r>
            <a:r>
              <a:rPr lang="pt-BR" sz="2200" dirty="0" err="1"/>
              <a:t>Duflo</a:t>
            </a:r>
            <a:r>
              <a:rPr lang="pt-BR" sz="2200" dirty="0"/>
              <a:t>, MIT, </a:t>
            </a:r>
            <a:r>
              <a:rPr lang="pt-BR" sz="2200" dirty="0" err="1"/>
              <a:t>edx</a:t>
            </a:r>
            <a:r>
              <a:rPr lang="pt-BR" sz="2200" dirty="0"/>
              <a:t>)</a:t>
            </a:r>
          </a:p>
          <a:p>
            <a:pPr lvl="1"/>
            <a:r>
              <a:rPr lang="pt-BR" sz="2000" dirty="0" err="1"/>
              <a:t>Tufte</a:t>
            </a:r>
            <a:r>
              <a:rPr lang="pt-BR" sz="2000" dirty="0"/>
              <a:t>: Referência para gráficos minimalistas</a:t>
            </a:r>
          </a:p>
          <a:p>
            <a:pPr lvl="2"/>
            <a:r>
              <a:rPr lang="en-US" sz="1800" dirty="0"/>
              <a:t>Tufte’s charts in R: </a:t>
            </a:r>
            <a:r>
              <a:rPr lang="en-US" sz="1800" dirty="0">
                <a:hlinkClick r:id="rId3"/>
              </a:rPr>
              <a:t>http://motioninsocial.com/tufte/</a:t>
            </a:r>
            <a:r>
              <a:rPr lang="en-US" sz="1800" dirty="0"/>
              <a:t>  </a:t>
            </a:r>
          </a:p>
          <a:p>
            <a:pPr lvl="3"/>
            <a:r>
              <a:rPr lang="en-US" sz="1600" dirty="0"/>
              <a:t>Edward Tufte: Visual Display of Quantitative Information Graphics Press, 2013 (2º edition)</a:t>
            </a:r>
            <a:endParaRPr lang="pt-BR" sz="1600" dirty="0">
              <a:solidFill>
                <a:srgbClr val="FF0000"/>
              </a:solidFill>
            </a:endParaRPr>
          </a:p>
          <a:p>
            <a:pPr lvl="1"/>
            <a:r>
              <a:rPr lang="pt-BR" sz="2000" dirty="0"/>
              <a:t>Exemplos: gráfico de linha; dispersão; Box </a:t>
            </a:r>
            <a:r>
              <a:rPr lang="pt-BR" sz="2000" dirty="0" err="1"/>
              <a:t>Plot</a:t>
            </a:r>
            <a:r>
              <a:rPr lang="pt-BR" sz="2000" dirty="0"/>
              <a:t>; Barras (</a:t>
            </a:r>
            <a:r>
              <a:rPr lang="pt-BR" sz="2000" dirty="0" err="1"/>
              <a:t>Lecture_Slides</a:t>
            </a:r>
            <a:r>
              <a:rPr lang="pt-BR" sz="2000" dirty="0"/>
              <a:t> 23)</a:t>
            </a:r>
          </a:p>
          <a:p>
            <a:pPr lvl="1"/>
            <a:r>
              <a:rPr lang="pt-BR" sz="2000" dirty="0"/>
              <a:t>Transformações (</a:t>
            </a:r>
            <a:r>
              <a:rPr lang="pt-BR" sz="2000" dirty="0" err="1"/>
              <a:t>Lecture_Slides</a:t>
            </a:r>
            <a:r>
              <a:rPr lang="pt-BR" sz="2000" dirty="0"/>
              <a:t> 23 e 24)</a:t>
            </a:r>
          </a:p>
          <a:p>
            <a:pPr lvl="2"/>
            <a:r>
              <a:rPr lang="pt-BR" sz="1800" dirty="0"/>
              <a:t>Recomendação de </a:t>
            </a:r>
            <a:r>
              <a:rPr lang="pt-BR" sz="1800" dirty="0" err="1"/>
              <a:t>Duflo</a:t>
            </a:r>
            <a:r>
              <a:rPr lang="pt-BR" sz="1800" dirty="0"/>
              <a:t> para gráficos no R: “</a:t>
            </a:r>
            <a:r>
              <a:rPr lang="pt-BR" sz="1800" dirty="0" err="1"/>
              <a:t>stargazer</a:t>
            </a:r>
            <a:r>
              <a:rPr lang="pt-BR" sz="1800" dirty="0"/>
              <a:t>” </a:t>
            </a:r>
            <a:r>
              <a:rPr lang="pt-BR" sz="1800" dirty="0" err="1"/>
              <a:t>package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23</a:t>
            </a:fld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47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686800" cy="1252728"/>
          </a:xfrm>
        </p:spPr>
        <p:txBody>
          <a:bodyPr>
            <a:noAutofit/>
          </a:bodyPr>
          <a:lstStyle/>
          <a:p>
            <a:r>
              <a:rPr lang="fr-FR" sz="4000" dirty="0"/>
              <a:t>5. Vizualizando dados em gráficos no R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3999"/>
          </a:xfrm>
        </p:spPr>
        <p:txBody>
          <a:bodyPr>
            <a:normAutofit/>
          </a:bodyPr>
          <a:lstStyle/>
          <a:p>
            <a:r>
              <a:rPr lang="en-US" sz="2000" dirty="0"/>
              <a:t>Tufte’s charts in R: </a:t>
            </a:r>
            <a:r>
              <a:rPr lang="en-US" sz="2000" dirty="0">
                <a:hlinkClick r:id="rId2"/>
              </a:rPr>
              <a:t>http://motioninsocial.com/tufte/</a:t>
            </a:r>
            <a:endParaRPr lang="en-US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24</a:t>
            </a:fld>
            <a:endParaRPr lang="en-US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DB0A2E-B0A0-B610-CE88-BC51E53E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2413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FAB7F1-E449-2AD6-CE0D-E7D2D51EF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0200" y="2018216"/>
            <a:ext cx="2491461" cy="1323342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BF71648-A31A-F6BC-318A-DB2A3F20D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51" y="3516443"/>
            <a:ext cx="2491462" cy="14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AC42D18-3D54-6D90-5963-8D008585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12820"/>
            <a:ext cx="2491461" cy="14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EE05EAF-8B20-75E8-9225-C54BCEF9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18" y="4937759"/>
            <a:ext cx="320040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47A5385-861D-AFD9-D506-6D923891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25" y="2288115"/>
            <a:ext cx="2629524" cy="197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007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458200" cy="1252728"/>
          </a:xfrm>
        </p:spPr>
        <p:txBody>
          <a:bodyPr>
            <a:normAutofit fontScale="90000"/>
          </a:bodyPr>
          <a:lstStyle/>
          <a:p>
            <a:r>
              <a:rPr lang="fr-FR" sz="4000" dirty="0"/>
              <a:t>5. Vizualizando dados em gráficos no R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3999"/>
          </a:xfrm>
        </p:spPr>
        <p:txBody>
          <a:bodyPr>
            <a:normAutofit/>
          </a:bodyPr>
          <a:lstStyle/>
          <a:p>
            <a:r>
              <a:rPr lang="pt-BR" sz="2200" dirty="0"/>
              <a:t>Exemplo de gráficos da </a:t>
            </a:r>
            <a:r>
              <a:rPr lang="pt-BR" sz="2000" dirty="0"/>
              <a:t>The Economist:</a:t>
            </a:r>
            <a:endParaRPr lang="pt-BR" sz="1400" b="1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25</a:t>
            </a:fld>
            <a:endParaRPr lang="en-US"/>
          </a:p>
          <a:p>
            <a:endParaRPr lang="en-US" dirty="0"/>
          </a:p>
        </p:txBody>
      </p:sp>
      <p:pic>
        <p:nvPicPr>
          <p:cNvPr id="1026" name="Picture 2" descr="The week in charts - Oil and other turmoil | Graphic detail | The Economist">
            <a:extLst>
              <a:ext uri="{FF2B5EF4-FFF2-40B4-BE49-F238E27FC236}">
                <a16:creationId xmlns:a16="http://schemas.microsoft.com/office/drawing/2014/main" id="{597A8B7B-2620-DD84-2807-9378920EC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16359"/>
            <a:ext cx="7162800" cy="374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50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64646-BCA9-2E25-9C69-677B3FAC5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7F9B4F6-F4B9-97A3-69E1-E34D4C51C9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304800"/>
            <a:ext cx="8077200" cy="4724400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Programa de Pós-graduação em Administração - PPGA / UFRN</a:t>
            </a:r>
            <a:br>
              <a:rPr lang="pt-BR" sz="2800" dirty="0"/>
            </a:br>
            <a:br>
              <a:rPr lang="pt-BR" sz="2800" dirty="0"/>
            </a:br>
            <a:br>
              <a:rPr lang="pt-BR" sz="2800" dirty="0"/>
            </a:br>
            <a:r>
              <a:rPr lang="pt-BR" sz="2800" dirty="0"/>
              <a:t>Métodos Quantitativos I</a:t>
            </a:r>
            <a:br>
              <a:rPr lang="pt-BR" sz="2800" dirty="0"/>
            </a:br>
            <a:br>
              <a:rPr lang="en-US" sz="2800" dirty="0"/>
            </a:br>
            <a:r>
              <a:rPr lang="en-US" sz="2400" dirty="0" err="1"/>
              <a:t>Estatística</a:t>
            </a:r>
            <a:r>
              <a:rPr lang="en-US" sz="2400" dirty="0"/>
              <a:t> </a:t>
            </a:r>
            <a:r>
              <a:rPr lang="en-US" sz="2400" dirty="0" err="1"/>
              <a:t>Descritiva</a:t>
            </a:r>
            <a:r>
              <a:rPr lang="en-US" sz="2400" dirty="0"/>
              <a:t>: </a:t>
            </a:r>
            <a:r>
              <a:rPr lang="en-US" sz="2400" dirty="0" err="1"/>
              <a:t>medidas</a:t>
            </a:r>
            <a:r>
              <a:rPr lang="en-US" sz="2400" dirty="0"/>
              <a:t> </a:t>
            </a:r>
            <a:r>
              <a:rPr lang="en-US" sz="2400" dirty="0" err="1"/>
              <a:t>numéricas</a:t>
            </a:r>
            <a:r>
              <a:rPr lang="en-US" sz="2400" dirty="0"/>
              <a:t> (cap. 3)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C7EB680-6418-1B10-9F05-0DF0876BA0D0}"/>
              </a:ext>
            </a:extLst>
          </p:cNvPr>
          <p:cNvSpPr txBox="1">
            <a:spLocks/>
          </p:cNvSpPr>
          <p:nvPr/>
        </p:nvSpPr>
        <p:spPr>
          <a:xfrm>
            <a:off x="685800" y="5282184"/>
            <a:ext cx="8077200" cy="1499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None/>
              <a:defRPr kumimoji="0"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None/>
              <a:defRPr kumimoji="0"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fontAlgn="auto">
              <a:spcAft>
                <a:spcPts val="0"/>
              </a:spcAft>
            </a:pPr>
            <a:endParaRPr lang="pt-BR" sz="28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60BC344-EABF-9C5C-463B-8CB0CECBABDA}"/>
              </a:ext>
            </a:extLst>
          </p:cNvPr>
          <p:cNvSpPr/>
          <p:nvPr/>
        </p:nvSpPr>
        <p:spPr>
          <a:xfrm>
            <a:off x="4746718" y="5739604"/>
            <a:ext cx="3988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Prof. Luciano Sampaio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604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5448"/>
            <a:ext cx="8534400" cy="1252728"/>
          </a:xfrm>
        </p:spPr>
        <p:txBody>
          <a:bodyPr>
            <a:noAutofit/>
          </a:bodyPr>
          <a:lstStyle/>
          <a:p>
            <a:r>
              <a:rPr lang="fr-FR" sz="4000" dirty="0"/>
              <a:t>1. Estatística descritiva: medidas numéricas</a:t>
            </a:r>
            <a:endParaRPr lang="en-US" sz="4000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 lnSpcReduction="10000"/>
          </a:bodyPr>
          <a:lstStyle/>
          <a:p>
            <a:r>
              <a:rPr lang="fr-FR" sz="2200" dirty="0">
                <a:solidFill>
                  <a:srgbClr val="0070C0"/>
                </a:solidFill>
              </a:rPr>
              <a:t>1.1 Medidas de posição: </a:t>
            </a:r>
            <a:r>
              <a:rPr lang="fr-FR" sz="2200" dirty="0"/>
              <a:t>indivíduo representativo ou o centro dos dados</a:t>
            </a:r>
          </a:p>
          <a:p>
            <a:endParaRPr lang="fr-FR" sz="2200" dirty="0"/>
          </a:p>
          <a:p>
            <a:r>
              <a:rPr lang="fr-FR" sz="2200" dirty="0">
                <a:solidFill>
                  <a:srgbClr val="0070C0"/>
                </a:solidFill>
              </a:rPr>
              <a:t>1.2 Medidas separatrizes</a:t>
            </a:r>
            <a:r>
              <a:rPr lang="fr-FR" sz="2200" dirty="0"/>
              <a:t>: medidas que dividem os dados em proporções iguais</a:t>
            </a:r>
          </a:p>
          <a:p>
            <a:pPr lvl="1"/>
            <a:endParaRPr lang="fr-FR" sz="1800" dirty="0"/>
          </a:p>
          <a:p>
            <a:r>
              <a:rPr lang="fr-FR" sz="2200" dirty="0">
                <a:solidFill>
                  <a:srgbClr val="0070C0"/>
                </a:solidFill>
              </a:rPr>
              <a:t>1.3 Medidas de variabilidade: </a:t>
            </a:r>
            <a:r>
              <a:rPr lang="fr-FR" sz="2200" dirty="0"/>
              <a:t>dispersão ou variabilidade em torno de uma medida de tendência central</a:t>
            </a:r>
          </a:p>
          <a:p>
            <a:pPr lvl="1"/>
            <a:endParaRPr lang="fr-FR" sz="1800" dirty="0"/>
          </a:p>
          <a:p>
            <a:r>
              <a:rPr lang="fr-FR" sz="2200" dirty="0">
                <a:solidFill>
                  <a:srgbClr val="0070C0"/>
                </a:solidFill>
              </a:rPr>
              <a:t>1.4 Medidas de posição relativa: </a:t>
            </a:r>
            <a:r>
              <a:rPr lang="fr-FR" sz="2200" dirty="0"/>
              <a:t>escore-z</a:t>
            </a:r>
          </a:p>
          <a:p>
            <a:endParaRPr lang="fr-FR" sz="2200" dirty="0">
              <a:solidFill>
                <a:srgbClr val="0070C0"/>
              </a:solidFill>
            </a:endParaRPr>
          </a:p>
          <a:p>
            <a:r>
              <a:rPr lang="fr-FR" sz="2200" dirty="0">
                <a:solidFill>
                  <a:srgbClr val="0070C0"/>
                </a:solidFill>
              </a:rPr>
              <a:t>2. Medidas de associação entre 2 variáveis</a:t>
            </a:r>
          </a:p>
          <a:p>
            <a:endParaRPr lang="fr-FR" sz="2200" dirty="0">
              <a:solidFill>
                <a:srgbClr val="0070C0"/>
              </a:solidFill>
            </a:endParaRPr>
          </a:p>
          <a:p>
            <a:r>
              <a:rPr lang="fr-FR" sz="2200" dirty="0">
                <a:solidFill>
                  <a:srgbClr val="0070C0"/>
                </a:solidFill>
              </a:rPr>
              <a:t>Estatísticas descritivas no R</a:t>
            </a:r>
          </a:p>
          <a:p>
            <a:endParaRPr lang="fr-FR" sz="2200" dirty="0">
              <a:solidFill>
                <a:srgbClr val="0070C0"/>
              </a:solidFill>
            </a:endParaRPr>
          </a:p>
          <a:p>
            <a:r>
              <a:rPr lang="fr-FR" sz="2200" dirty="0">
                <a:solidFill>
                  <a:srgbClr val="0070C0"/>
                </a:solidFill>
              </a:rPr>
              <a:t>Aulas assíncronas</a:t>
            </a:r>
          </a:p>
          <a:p>
            <a:endParaRPr lang="fr-FR" sz="2200" dirty="0">
              <a:solidFill>
                <a:srgbClr val="0070C0"/>
              </a:solidFill>
            </a:endParaRPr>
          </a:p>
          <a:p>
            <a:r>
              <a:rPr lang="fr-FR" sz="2200" dirty="0">
                <a:solidFill>
                  <a:srgbClr val="0070C0"/>
                </a:solidFill>
              </a:rPr>
              <a:t>Lista de exercícios</a:t>
            </a:r>
            <a:endParaRPr lang="fr-FR" sz="22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6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1.1 Medidas de posição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</p:spPr>
            <p:txBody>
              <a:bodyPr>
                <a:normAutofit/>
              </a:bodyPr>
              <a:lstStyle/>
              <a:p>
                <a:r>
                  <a:rPr lang="fr-FR" sz="2200" dirty="0">
                    <a:solidFill>
                      <a:srgbClr val="0070C0"/>
                    </a:solidFill>
                  </a:rPr>
                  <a:t>Média, ou valor médio, de uma variável</a:t>
                </a:r>
              </a:p>
              <a:p>
                <a:pPr lvl="1"/>
                <a:r>
                  <a:rPr lang="fr-FR" sz="2000" dirty="0"/>
                  <a:t>Medida de posição central dos dados</a:t>
                </a:r>
              </a:p>
              <a:p>
                <a:pPr lvl="2"/>
                <a:r>
                  <a:rPr lang="fr-FR" sz="1800" dirty="0"/>
                  <a:t>Média amostral :</a:t>
                </a:r>
                <a14:m>
                  <m:oMath xmlns:m="http://schemas.openxmlformats.org/officeDocument/2006/math">
                    <m:r>
                      <a:rPr lang="pt-BR" sz="18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b="0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pt-BR" sz="1800" b="0" dirty="0"/>
              </a:p>
              <a:p>
                <a:pPr lvl="2"/>
                <a:r>
                  <a:rPr lang="fr-FR" sz="1800" dirty="0"/>
                  <a:t>Média populacional:</a:t>
                </a:r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r>
                      <a:rPr lang="pt-BR" sz="1800" b="0" i="1">
                        <a:latin typeface="Cambria Math"/>
                      </a:rPr>
                      <m:t>𝜇</m:t>
                    </m:r>
                  </m:oMath>
                </a14:m>
                <a:endParaRPr lang="fr-FR" sz="1800" dirty="0"/>
              </a:p>
              <a:p>
                <a:pPr lvl="1"/>
                <a:endParaRPr lang="fr-FR" sz="20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fr-FR" sz="2000" dirty="0">
                    <a:solidFill>
                      <a:srgbClr val="0070C0"/>
                    </a:solidFill>
                  </a:rPr>
                  <a:t>Média amostral: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2000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fr-FR" sz="2000" dirty="0"/>
              </a:p>
              <a:p>
                <a:pPr lvl="2"/>
                <a:r>
                  <a:rPr lang="fr-FR" sz="1600" dirty="0">
                    <a:solidFill>
                      <a:srgbClr val="0070C0"/>
                    </a:solidFill>
                  </a:rPr>
                  <a:t>Média entre: x</a:t>
                </a:r>
                <a:r>
                  <a:rPr lang="fr-FR" sz="1100" dirty="0">
                    <a:solidFill>
                      <a:srgbClr val="0070C0"/>
                    </a:solidFill>
                  </a:rPr>
                  <a:t>1</a:t>
                </a:r>
                <a:r>
                  <a:rPr lang="fr-FR" sz="1600" dirty="0">
                    <a:solidFill>
                      <a:srgbClr val="0070C0"/>
                    </a:solidFill>
                  </a:rPr>
                  <a:t> = 46; x</a:t>
                </a:r>
                <a:r>
                  <a:rPr lang="fr-FR" sz="1100" dirty="0">
                    <a:solidFill>
                      <a:srgbClr val="0070C0"/>
                    </a:solidFill>
                  </a:rPr>
                  <a:t>2</a:t>
                </a:r>
                <a:r>
                  <a:rPr lang="fr-FR" sz="1600" dirty="0">
                    <a:solidFill>
                      <a:srgbClr val="0070C0"/>
                    </a:solidFill>
                  </a:rPr>
                  <a:t> = 54; x</a:t>
                </a:r>
                <a:r>
                  <a:rPr lang="fr-FR" sz="1100" dirty="0">
                    <a:solidFill>
                      <a:srgbClr val="0070C0"/>
                    </a:solidFill>
                  </a:rPr>
                  <a:t>3</a:t>
                </a:r>
                <a:r>
                  <a:rPr lang="fr-FR" sz="1600" dirty="0">
                    <a:solidFill>
                      <a:srgbClr val="0070C0"/>
                    </a:solidFill>
                  </a:rPr>
                  <a:t> = 42; x</a:t>
                </a:r>
                <a:r>
                  <a:rPr lang="fr-FR" sz="1100" dirty="0">
                    <a:solidFill>
                      <a:srgbClr val="0070C0"/>
                    </a:solidFill>
                  </a:rPr>
                  <a:t>4</a:t>
                </a:r>
                <a:r>
                  <a:rPr lang="fr-FR" sz="1600" dirty="0">
                    <a:solidFill>
                      <a:srgbClr val="0070C0"/>
                    </a:solidFill>
                  </a:rPr>
                  <a:t> = 46; x</a:t>
                </a:r>
                <a:r>
                  <a:rPr lang="fr-FR" sz="1100" dirty="0">
                    <a:solidFill>
                      <a:srgbClr val="0070C0"/>
                    </a:solidFill>
                  </a:rPr>
                  <a:t>5</a:t>
                </a:r>
                <a:r>
                  <a:rPr lang="fr-FR" sz="1600" dirty="0">
                    <a:solidFill>
                      <a:srgbClr val="0070C0"/>
                    </a:solidFill>
                  </a:rPr>
                  <a:t> = 32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sz="1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16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160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46+54+42+46+32</m:t>
                        </m:r>
                      </m:num>
                      <m:den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=44</m:t>
                    </m:r>
                  </m:oMath>
                </a14:m>
                <a:endParaRPr lang="fr-FR" sz="1600" dirty="0">
                  <a:solidFill>
                    <a:srgbClr val="0070C0"/>
                  </a:solidFill>
                </a:endParaRPr>
              </a:p>
              <a:p>
                <a:pPr lvl="2"/>
                <a:r>
                  <a:rPr lang="fr-FR" sz="1600" dirty="0">
                    <a:solidFill>
                      <a:srgbClr val="0070C0"/>
                    </a:solidFill>
                  </a:rPr>
                  <a:t>Média populacional:    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/>
                      </a:rPr>
                      <m:t>𝜇</m:t>
                    </m:r>
                    <m:r>
                      <a:rPr lang="pt-BR" sz="1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16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fr-FR" sz="1600" dirty="0"/>
              </a:p>
              <a:p>
                <a:pPr lvl="1"/>
                <a:endParaRPr lang="fr-FR" sz="18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fr-FR" sz="2000" dirty="0">
                    <a:solidFill>
                      <a:srgbClr val="0070C0"/>
                    </a:solidFill>
                  </a:rPr>
                  <a:t>Média ponderada (da amostra ou da população):	</a:t>
                </a:r>
                <a:endParaRPr lang="fr-FR" sz="2000" dirty="0"/>
              </a:p>
              <a:p>
                <a:pPr marL="118872" indent="0">
                  <a:buNone/>
                </a:pPr>
                <a:r>
                  <a:rPr lang="pt-BR" sz="1800" dirty="0"/>
                  <a:t> 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18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pt-BR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pt-BR" sz="1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1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pt-BR" sz="1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pt-BR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dirty="0"/>
                  <a:t>		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1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/>
                  <a:t> = peso da observação i</a:t>
                </a:r>
              </a:p>
              <a:p>
                <a:pPr lvl="2"/>
                <a:endParaRPr lang="fr-FR" sz="1000" dirty="0"/>
              </a:p>
              <a:p>
                <a:pPr lvl="2"/>
                <a:r>
                  <a:rPr lang="fr-FR" sz="1000" dirty="0"/>
                  <a:t>Custo médio por quilo: Média dos custos poderada pelas aquisições de matéria-prima (em quilos)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800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pt-BR" sz="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pt-BR" sz="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pt-BR" sz="8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pt-BR" sz="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800" b="0" i="1" smtClean="0">
                            <a:latin typeface="Cambria Math" panose="02040503050406030204" pitchFamily="18" charset="0"/>
                          </a:rPr>
                          <m:t>1.200</m:t>
                        </m:r>
                        <m:d>
                          <m:dPr>
                            <m:ctrlPr>
                              <a:rPr lang="pt-BR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</a:rPr>
                              <m:t>3,00</m:t>
                            </m:r>
                          </m:e>
                        </m:d>
                        <m:r>
                          <a:rPr lang="pt-BR" sz="800" b="0" i="1" smtClean="0">
                            <a:latin typeface="Cambria Math" panose="02040503050406030204" pitchFamily="18" charset="0"/>
                          </a:rPr>
                          <m:t>+500</m:t>
                        </m:r>
                        <m:d>
                          <m:dPr>
                            <m:ctrlPr>
                              <a:rPr lang="pt-BR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</a:rPr>
                              <m:t>3,40</m:t>
                            </m:r>
                          </m:e>
                        </m:d>
                        <m:r>
                          <a:rPr lang="pt-BR" sz="800" b="0" i="1" smtClean="0">
                            <a:latin typeface="Cambria Math" panose="02040503050406030204" pitchFamily="18" charset="0"/>
                          </a:rPr>
                          <m:t>+2.750</m:t>
                        </m:r>
                        <m:d>
                          <m:dPr>
                            <m:ctrlPr>
                              <a:rPr lang="pt-BR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</a:rPr>
                              <m:t>2,80</m:t>
                            </m:r>
                          </m:e>
                        </m:d>
                        <m:r>
                          <a:rPr lang="pt-BR" sz="800" b="0" i="1" smtClean="0">
                            <a:latin typeface="Cambria Math" panose="02040503050406030204" pitchFamily="18" charset="0"/>
                          </a:rPr>
                          <m:t>+1.000</m:t>
                        </m:r>
                        <m:d>
                          <m:dPr>
                            <m:ctrlPr>
                              <a:rPr lang="pt-BR" sz="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</a:rPr>
                              <m:t>2,90</m:t>
                            </m:r>
                          </m:e>
                        </m:d>
                        <m:r>
                          <a:rPr lang="pt-BR" sz="800" b="0" i="1" smtClean="0">
                            <a:latin typeface="Cambria Math" panose="02040503050406030204" pitchFamily="18" charset="0"/>
                          </a:rPr>
                          <m:t>+800(3,25)</m:t>
                        </m:r>
                      </m:num>
                      <m:den>
                        <m:r>
                          <a:rPr lang="pt-BR" sz="800" b="0" i="1" smtClean="0">
                            <a:latin typeface="Cambria Math" panose="02040503050406030204" pitchFamily="18" charset="0"/>
                          </a:rPr>
                          <m:t>1.200+500+2.750+1.000+800</m:t>
                        </m:r>
                      </m:den>
                    </m:f>
                    <m:r>
                      <a:rPr lang="pt-BR" sz="800" b="0" i="1" smtClean="0">
                        <a:latin typeface="Cambria Math" panose="02040503050406030204" pitchFamily="18" charset="0"/>
                      </a:rPr>
                      <m:t>=2,96</m:t>
                    </m:r>
                  </m:oMath>
                </a14:m>
                <a:r>
                  <a:rPr lang="fr-FR" sz="600" dirty="0"/>
                  <a:t>     (custo por quilo de matéria-prima)</a:t>
                </a:r>
              </a:p>
              <a:p>
                <a:pPr lvl="2"/>
                <a:r>
                  <a:rPr lang="fr-FR" sz="1000" dirty="0"/>
                  <a:t>Média escolar com pesos diferentes por unidade</a:t>
                </a:r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1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1.1 Medidas de posição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</p:spPr>
            <p:txBody>
              <a:bodyPr>
                <a:normAutofit/>
              </a:bodyPr>
              <a:lstStyle/>
              <a:p>
                <a:r>
                  <a:rPr lang="fr-FR" sz="2200" dirty="0">
                    <a:solidFill>
                      <a:srgbClr val="0070C0"/>
                    </a:solidFill>
                  </a:rPr>
                  <a:t>Mediana: </a:t>
                </a:r>
              </a:p>
              <a:p>
                <a:pPr lvl="1"/>
                <a:r>
                  <a:rPr lang="fr-FR" sz="2000" dirty="0"/>
                  <a:t>Valor central quando os dados são organizados em ordem crescente</a:t>
                </a:r>
              </a:p>
              <a:p>
                <a:pPr lvl="1"/>
                <a:r>
                  <a:rPr lang="fr-FR" sz="2000" dirty="0">
                    <a:solidFill>
                      <a:srgbClr val="0070C0"/>
                    </a:solidFill>
                  </a:rPr>
                  <a:t>Mediana amostral </a:t>
                </a:r>
                <a:r>
                  <a:rPr lang="fr-FR" sz="2000" dirty="0"/>
                  <a:t>– representa o indivíduo no meio da amostra:</a:t>
                </a:r>
              </a:p>
              <a:p>
                <a:pPr lvl="2"/>
                <a:r>
                  <a:rPr lang="fr-FR" sz="1800" dirty="0"/>
                  <a:t>Ex: 42  32  46  54  46</a:t>
                </a:r>
              </a:p>
              <a:p>
                <a:pPr lvl="3"/>
                <a:r>
                  <a:rPr lang="fr-FR" sz="1600" dirty="0">
                    <a:solidFill>
                      <a:schemeClr val="accent4">
                        <a:lumMod val="50000"/>
                      </a:schemeClr>
                    </a:solidFill>
                  </a:rPr>
                  <a:t>Mediana? 32 42 </a:t>
                </a:r>
                <a:r>
                  <a:rPr lang="fr-FR" sz="1600" dirty="0">
                    <a:solidFill>
                      <a:srgbClr val="0070C0"/>
                    </a:solidFill>
                  </a:rPr>
                  <a:t>46</a:t>
                </a:r>
                <a:r>
                  <a:rPr lang="fr-FR" sz="1600" dirty="0">
                    <a:solidFill>
                      <a:schemeClr val="accent4">
                        <a:lumMod val="50000"/>
                      </a:schemeClr>
                    </a:solidFill>
                  </a:rPr>
                  <a:t> 46 54    (5 observações, n = impar)</a:t>
                </a:r>
              </a:p>
              <a:p>
                <a:pPr lvl="2"/>
                <a:r>
                  <a:rPr lang="pt-BR" sz="1800" dirty="0"/>
                  <a:t>Mediana</a:t>
                </a:r>
                <a14:m>
                  <m:oMath xmlns:m="http://schemas.openxmlformats.org/officeDocument/2006/math">
                    <m:r>
                      <a:rPr lang="pt-BR" sz="1800" i="1" dirty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pt-B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800" i="1" dirty="0">
                                <a:latin typeface="Cambria Math"/>
                              </a:rPr>
                              <m:t>𝑛</m:t>
                            </m:r>
                            <m:r>
                              <a:rPr lang="pt-BR" sz="1800" i="1" dirty="0">
                                <a:latin typeface="Cambria Math"/>
                              </a:rPr>
                              <m:t>+1</m:t>
                            </m:r>
                          </m:num>
                          <m:den>
                            <m:r>
                              <a:rPr lang="pt-BR" sz="1800" i="1" dirty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fr-FR" sz="1800" dirty="0"/>
                  <a:t>-ésima observação da lista de dados em </a:t>
                </a:r>
                <a:r>
                  <a:rPr lang="fr-FR" sz="1800" dirty="0" err="1"/>
                  <a:t>ordem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crescente</a:t>
                </a:r>
                <a:r>
                  <a:rPr lang="fr-FR" sz="1800" dirty="0"/>
                  <a:t> </a:t>
                </a:r>
              </a:p>
              <a:p>
                <a:pPr lvl="2"/>
                <a:r>
                  <a:rPr lang="fr-FR" sz="1800" dirty="0"/>
                  <a:t>Caso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fr-FR" sz="1800" dirty="0"/>
                  <a:t> seja par, tira-se a média entre </a:t>
                </a:r>
                <a:r>
                  <a:rPr lang="pt-BR" sz="1800" dirty="0"/>
                  <a:t>observações adjacentes a esta posição</a:t>
                </a:r>
              </a:p>
              <a:p>
                <a:pPr lvl="3"/>
                <a:r>
                  <a:rPr lang="fr-FR" sz="1600" b="1" i="1" dirty="0"/>
                  <a:t>Numa distribuição simétrica perfeita, a média e a mediana são as mesmas</a:t>
                </a:r>
              </a:p>
              <a:p>
                <a:pPr marL="118872" indent="0">
                  <a:buNone/>
                </a:pPr>
                <a:endParaRPr lang="fr-FR" sz="18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fr-FR" sz="2000" dirty="0">
                    <a:solidFill>
                      <a:srgbClr val="0070C0"/>
                    </a:solidFill>
                  </a:rPr>
                  <a:t>Moda:</a:t>
                </a:r>
              </a:p>
              <a:p>
                <a:pPr lvl="2"/>
                <a:r>
                  <a:rPr lang="fr-FR" sz="1800" dirty="0"/>
                  <a:t>É o valor que ocorre com maior frequência</a:t>
                </a:r>
              </a:p>
              <a:p>
                <a:pPr lvl="2"/>
                <a:r>
                  <a:rPr lang="fr-FR" sz="1800" dirty="0"/>
                  <a:t>Ex: 42  32  46  54  46</a:t>
                </a:r>
              </a:p>
              <a:p>
                <a:pPr lvl="3"/>
                <a:r>
                  <a:rPr lang="fr-FR" sz="1600" dirty="0">
                    <a:solidFill>
                      <a:schemeClr val="accent4">
                        <a:lumMod val="50000"/>
                      </a:schemeClr>
                    </a:solidFill>
                  </a:rPr>
                  <a:t>Moda?</a:t>
                </a:r>
              </a:p>
              <a:p>
                <a:endParaRPr lang="fr-FR" sz="2000" b="1" i="1" dirty="0"/>
              </a:p>
              <a:p>
                <a:pPr marL="118872" indent="0">
                  <a:buNone/>
                </a:pPr>
                <a:endParaRPr lang="fr-FR" sz="1800" dirty="0"/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8" name="Rectangle 103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dirty="0" err="1"/>
              <a:t>População</a:t>
            </a:r>
            <a:r>
              <a:rPr lang="en-US" dirty="0"/>
              <a:t> e </a:t>
            </a:r>
            <a:r>
              <a:rPr lang="en-US" dirty="0" err="1"/>
              <a:t>amostra</a:t>
            </a:r>
            <a:endParaRPr lang="en-US" dirty="0"/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9816" y="1524000"/>
            <a:ext cx="9114183" cy="533399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</a:pPr>
            <a:r>
              <a:rPr lang="fr-FR" sz="2200" dirty="0">
                <a:solidFill>
                  <a:srgbClr val="0070C0"/>
                </a:solidFill>
              </a:rPr>
              <a:t>População:</a:t>
            </a:r>
          </a:p>
          <a:p>
            <a:pPr lvl="1" fontAlgn="auto"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Uma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população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consiste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de </a:t>
            </a:r>
            <a:r>
              <a:rPr lang="en-US" sz="2000" i="1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todos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os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itens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ou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indivíduos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sobre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os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quais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desejamos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tirar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uma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conclusão</a:t>
            </a:r>
            <a:endParaRPr lang="en-US" sz="2000" dirty="0">
              <a:solidFill>
                <a:srgbClr val="000000"/>
              </a:solidFill>
              <a:ea typeface="Times New Roman" charset="0"/>
              <a:cs typeface="Arial" charset="0"/>
            </a:endParaRPr>
          </a:p>
          <a:p>
            <a:pPr lvl="1" fontAlgn="auto"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ea typeface="Times New Roman" charset="0"/>
              <a:cs typeface="Arial" charset="0"/>
            </a:endParaRPr>
          </a:p>
          <a:p>
            <a:pPr lvl="1" fontAlgn="auto"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É o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conjunto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todos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os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elementos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interesse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em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um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determinado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estudo</a:t>
            </a:r>
            <a:endParaRPr lang="en-US" sz="2000" dirty="0">
              <a:solidFill>
                <a:srgbClr val="000000"/>
              </a:solidFill>
              <a:ea typeface="Times New Roman" charset="0"/>
              <a:cs typeface="Arial" charset="0"/>
            </a:endParaRPr>
          </a:p>
          <a:p>
            <a:pPr lvl="1" fontAlgn="auto">
              <a:spcAft>
                <a:spcPts val="0"/>
              </a:spcAft>
            </a:pPr>
            <a:endParaRPr lang="fr-FR" sz="1800" dirty="0"/>
          </a:p>
          <a:p>
            <a:pPr lvl="1" fontAlgn="auto">
              <a:spcAft>
                <a:spcPts val="0"/>
              </a:spcAft>
            </a:pPr>
            <a:endParaRPr lang="fr-FR" sz="1800" dirty="0"/>
          </a:p>
          <a:p>
            <a:pPr fontAlgn="auto">
              <a:spcAft>
                <a:spcPts val="0"/>
              </a:spcAft>
            </a:pPr>
            <a:r>
              <a:rPr lang="fr-FR" sz="2200" dirty="0">
                <a:solidFill>
                  <a:srgbClr val="0070C0"/>
                </a:solidFill>
              </a:rPr>
              <a:t>Amostra: </a:t>
            </a:r>
          </a:p>
          <a:p>
            <a:pPr lvl="1" fontAlgn="auto"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Uma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amostra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é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uma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porção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da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população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selecionada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para a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análise</a:t>
            </a:r>
            <a:endParaRPr lang="en-US" sz="2000" dirty="0">
              <a:solidFill>
                <a:srgbClr val="000000"/>
              </a:solidFill>
              <a:ea typeface="Times New Roman" charset="0"/>
              <a:cs typeface="Arial" charset="0"/>
            </a:endParaRPr>
          </a:p>
          <a:p>
            <a:pPr lvl="1" fontAlgn="auto"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ea typeface="Times New Roman" charset="0"/>
              <a:cs typeface="Arial" charset="0"/>
            </a:endParaRPr>
          </a:p>
          <a:p>
            <a:pPr lvl="1" fontAlgn="auto"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É um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subconjunto</a:t>
            </a:r>
            <a:r>
              <a:rPr lang="en-US" sz="2000" dirty="0">
                <a:solidFill>
                  <a:srgbClr val="000000"/>
                </a:solidFill>
                <a:ea typeface="Times New Roman" charset="0"/>
                <a:cs typeface="Arial" charset="0"/>
              </a:rPr>
              <a:t> da </a:t>
            </a:r>
            <a:r>
              <a:rPr lang="en-US" sz="2000" dirty="0" err="1">
                <a:solidFill>
                  <a:srgbClr val="000000"/>
                </a:solidFill>
                <a:ea typeface="Times New Roman" charset="0"/>
                <a:cs typeface="Arial" charset="0"/>
              </a:rPr>
              <a:t>população</a:t>
            </a:r>
            <a:endParaRPr lang="en-US" sz="2000" dirty="0">
              <a:solidFill>
                <a:srgbClr val="000000"/>
              </a:solidFill>
              <a:ea typeface="Times New Roman" charset="0"/>
              <a:cs typeface="Arial" charset="0"/>
            </a:endParaRPr>
          </a:p>
          <a:p>
            <a:pPr lvl="1" fontAlgn="auto">
              <a:spcAft>
                <a:spcPts val="0"/>
              </a:spcAft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206108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1.1 Medidas de posição</a:t>
            </a:r>
            <a:endParaRPr lang="en-US" sz="4000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200" b="1" dirty="0"/>
              <a:t>Exemplo:</a:t>
            </a:r>
            <a:r>
              <a:rPr lang="fr-FR" sz="2200" dirty="0"/>
              <a:t> </a:t>
            </a:r>
          </a:p>
          <a:p>
            <a:pPr lvl="1"/>
            <a:r>
              <a:rPr lang="fr-FR" sz="2000" dirty="0"/>
              <a:t>Bidri é uma liga metálica muito usada em artefatos indianos. Os dados abaixo apresentam o % de cobre em objetos de Bidri de um Museu de Londres:</a:t>
            </a:r>
          </a:p>
          <a:p>
            <a:endParaRPr lang="fr-FR" sz="1800" b="1" dirty="0"/>
          </a:p>
          <a:p>
            <a:endParaRPr lang="fr-FR" sz="1800" b="1" dirty="0"/>
          </a:p>
          <a:p>
            <a:pPr lvl="1"/>
            <a:r>
              <a:rPr lang="fr-FR" sz="2000" dirty="0"/>
              <a:t>Diagrama de pontos:</a:t>
            </a:r>
          </a:p>
          <a:p>
            <a:pPr lvl="2"/>
            <a:r>
              <a:rPr lang="fr-FR" sz="1800" dirty="0"/>
              <a:t>Média, mediana e a média aparada (descartando as duas maiores e as duas menores observações)</a:t>
            </a:r>
          </a:p>
          <a:p>
            <a:pPr lvl="3"/>
            <a:r>
              <a:rPr lang="fr-FR" sz="1400" dirty="0"/>
              <a:t>Média = 3,7; Mediana (n =26; (n+1)/2 = 13,5; média entre posições 13 e 14) = 3,4; Média aparada = 3,4</a:t>
            </a:r>
          </a:p>
          <a:p>
            <a:pPr lvl="2"/>
            <a:r>
              <a:rPr lang="fr-FR" sz="1800" dirty="0"/>
              <a:t>Diferentes valores de centro são mais ou menos afetados por valores atípicos</a:t>
            </a:r>
            <a:endParaRPr lang="fr-FR" sz="1800" b="1" dirty="0"/>
          </a:p>
          <a:p>
            <a:endParaRPr lang="fr-FR" sz="1800" b="1" dirty="0"/>
          </a:p>
          <a:p>
            <a:endParaRPr lang="fr-FR" sz="1800" b="1" dirty="0"/>
          </a:p>
          <a:p>
            <a:pPr marL="118872" indent="0">
              <a:buNone/>
            </a:pPr>
            <a:endParaRPr lang="fr-FR" sz="18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5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885082"/>
            <a:ext cx="7239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5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117" y="2690192"/>
            <a:ext cx="6019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7287883" y="2947366"/>
            <a:ext cx="609600" cy="2571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998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1.2 Medidas Separatrizes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1524000"/>
                <a:ext cx="9144000" cy="5333999"/>
              </a:xfrm>
            </p:spPr>
            <p:txBody>
              <a:bodyPr>
                <a:noAutofit/>
              </a:bodyPr>
              <a:lstStyle/>
              <a:p>
                <a:r>
                  <a:rPr lang="fr-FR" sz="2200" dirty="0"/>
                  <a:t>Medidas separatrizes tipicamente usadas:</a:t>
                </a:r>
              </a:p>
              <a:p>
                <a:pPr lvl="1"/>
                <a:r>
                  <a:rPr lang="fr-FR" sz="2000" b="1" dirty="0"/>
                  <a:t>Quartis (4 partes)</a:t>
                </a:r>
              </a:p>
              <a:p>
                <a:pPr lvl="2"/>
                <a:r>
                  <a:rPr lang="fr-FR" sz="1800" i="1" dirty="0"/>
                  <a:t>Separam os dados em quartos</a:t>
                </a:r>
              </a:p>
              <a:p>
                <a:pPr lvl="2"/>
                <a:r>
                  <a:rPr lang="fr-FR" sz="1800" i="1" dirty="0"/>
                  <a:t>Quartis são percentis especiais</a:t>
                </a:r>
              </a:p>
              <a:p>
                <a:pPr lvl="3"/>
                <a:r>
                  <a:rPr lang="fr-FR" sz="1400" i="1" dirty="0"/>
                  <a:t>1º quartil, Q1, é o mesmo que o 25º percentil,</a:t>
                </a:r>
              </a:p>
              <a:p>
                <a:pPr lvl="3"/>
                <a:r>
                  <a:rPr lang="fr-FR" sz="1400" i="1" dirty="0"/>
                  <a:t>3º quartil é o mesmo que o 75º percentil</a:t>
                </a:r>
              </a:p>
              <a:p>
                <a:pPr lvl="3"/>
                <a:r>
                  <a:rPr lang="fr-FR" sz="1400" i="1" dirty="0"/>
                  <a:t>Exemplo dos salários iniciais dos Administradores:</a:t>
                </a:r>
              </a:p>
              <a:p>
                <a:pPr lvl="6"/>
                <a:r>
                  <a:rPr lang="fr-FR" sz="1400" dirty="0"/>
                  <a:t>Dados:      3.710  3.755  3.850  3.880  3.880  3.890  3.920  3.940  3.950  4.050  4.130  4.325</a:t>
                </a:r>
              </a:p>
              <a:p>
                <a:pPr lvl="6"/>
                <a:r>
                  <a:rPr lang="fr-FR" sz="1400" dirty="0"/>
                  <a:t>Posição:     1          2          3          4            5           6            7          8           9          10         11         12</a:t>
                </a:r>
              </a:p>
              <a:p>
                <a:pPr lvl="4"/>
                <a:r>
                  <a:rPr lang="pt-BR" sz="1400" i="1" dirty="0">
                    <a:latin typeface="Cambria Math" panose="02040503050406030204" pitchFamily="18" charset="0"/>
                  </a:rPr>
                  <a:t>Para o 1º Quartil:</a:t>
                </a:r>
              </a:p>
              <a:p>
                <a:pPr lvl="5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  <m:r>
                      <a:rPr lang="pt-BR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d>
                      <m:d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12+1</m:t>
                        </m:r>
                      </m:e>
                    </m:d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=3,25</m:t>
                    </m:r>
                  </m:oMath>
                </a14:m>
                <a:endParaRPr lang="pt-BR" sz="1400" b="0" i="1" dirty="0"/>
              </a:p>
              <a:p>
                <a:pPr lvl="5"/>
                <a:r>
                  <a:rPr lang="fr-FR" sz="1400" i="1" dirty="0"/>
                  <a:t>1º Quartil ou 25º percentil: Q1 = 3.850 + 0,25 (3.880 – 3.850) = 3.857,5</a:t>
                </a:r>
              </a:p>
              <a:p>
                <a:pPr lvl="4"/>
                <a:r>
                  <a:rPr lang="fr-FR" sz="1400" i="1" dirty="0"/>
                  <a:t>Para o 3º Quartil: </a:t>
                </a:r>
              </a:p>
              <a:p>
                <a:pPr lvl="5"/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sub>
                    </m:sSub>
                    <m:r>
                      <a:rPr lang="pt-BR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d>
                      <m:d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75</m:t>
                            </m:r>
                          </m:num>
                          <m:den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12+1</m:t>
                        </m:r>
                      </m:e>
                    </m:d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=9,75</m:t>
                    </m:r>
                  </m:oMath>
                </a14:m>
                <a:endParaRPr lang="pt-BR" sz="1400" b="0" i="1" dirty="0"/>
              </a:p>
              <a:p>
                <a:pPr lvl="5"/>
                <a:r>
                  <a:rPr lang="fr-FR" sz="1400" i="1" dirty="0"/>
                  <a:t>Q3 = 3.950 + 0,75(4.050 – 3.950) = 4.025</a:t>
                </a:r>
              </a:p>
              <a:p>
                <a:pPr lvl="1"/>
                <a:r>
                  <a:rPr lang="fr-FR" sz="2000" dirty="0"/>
                  <a:t>Decis (10 partes)</a:t>
                </a:r>
              </a:p>
              <a:p>
                <a:pPr lvl="1"/>
                <a:r>
                  <a:rPr lang="fr-FR" sz="2000" dirty="0"/>
                  <a:t>Centis (100 partes)</a:t>
                </a:r>
                <a:endParaRPr lang="fr-FR" sz="1800" b="1" dirty="0"/>
              </a:p>
              <a:p>
                <a:pPr marL="457200" lvl="1" indent="0">
                  <a:buNone/>
                </a:pPr>
                <a:endParaRPr lang="fr-FR" sz="1800" b="1" dirty="0"/>
              </a:p>
            </p:txBody>
          </p:sp>
        </mc:Choice>
        <mc:Fallback xmlns="">
          <p:sp>
            <p:nvSpPr>
              <p:cNvPr id="266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524000"/>
                <a:ext cx="9144000" cy="5333999"/>
              </a:xfrm>
              <a:blipFill>
                <a:blip r:embed="rId3"/>
                <a:stretch>
                  <a:fillRect b="-13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00800"/>
            <a:ext cx="1066800" cy="457200"/>
          </a:xfrm>
        </p:spPr>
        <p:txBody>
          <a:bodyPr/>
          <a:lstStyle/>
          <a:p>
            <a:fld id="{8CE78643-840B-4C3A-B2ED-DDFCB491DDE6}" type="slidenum">
              <a:rPr lang="en-US" smtClean="0"/>
              <a:pPr/>
              <a:t>31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85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1.2 Medidas Separatrizes</a:t>
            </a:r>
            <a:endParaRPr lang="en-US" sz="4000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44000" cy="5333999"/>
          </a:xfrm>
        </p:spPr>
        <p:txBody>
          <a:bodyPr>
            <a:normAutofit/>
          </a:bodyPr>
          <a:lstStyle/>
          <a:p>
            <a:r>
              <a:rPr lang="fr-FR" sz="2200" dirty="0">
                <a:solidFill>
                  <a:schemeClr val="accent4">
                    <a:lumMod val="50000"/>
                  </a:schemeClr>
                </a:solidFill>
              </a:rPr>
              <a:t>Exerc</a:t>
            </a:r>
            <a:r>
              <a:rPr lang="pt-BR" sz="2200" dirty="0" err="1">
                <a:solidFill>
                  <a:schemeClr val="accent4">
                    <a:lumMod val="50000"/>
                  </a:schemeClr>
                </a:solidFill>
              </a:rPr>
              <a:t>ício</a:t>
            </a:r>
            <a:r>
              <a:rPr lang="fr-FR" sz="2200" dirty="0">
                <a:solidFill>
                  <a:schemeClr val="accent4">
                    <a:lumMod val="50000"/>
                  </a:schemeClr>
                </a:solidFill>
              </a:rPr>
              <a:t>: </a:t>
            </a:r>
          </a:p>
          <a:p>
            <a:pPr lvl="1"/>
            <a:r>
              <a:rPr lang="fr-FR" sz="2000" dirty="0"/>
              <a:t>Você tem uma corda de um metro e deseja separ</a:t>
            </a:r>
            <a:r>
              <a:rPr lang="pt-BR" sz="2000" dirty="0"/>
              <a:t>á</a:t>
            </a:r>
            <a:r>
              <a:rPr lang="fr-FR" sz="2000" dirty="0"/>
              <a:t>-la em 4 pedaços (quartis) de 25 cm:</a:t>
            </a:r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pPr lvl="1"/>
            <a:r>
              <a:rPr lang="fr-FR" sz="2000" dirty="0"/>
              <a:t>Você deve cortar a corda em quantos pontos?</a:t>
            </a:r>
          </a:p>
          <a:p>
            <a:pPr lvl="1"/>
            <a:r>
              <a:rPr lang="fr-FR" sz="2000" dirty="0"/>
              <a:t>Quais os percentuais de dados que ficarão em cada pedaço?</a:t>
            </a:r>
          </a:p>
          <a:p>
            <a:endParaRPr lang="fr-FR" sz="1800" dirty="0"/>
          </a:p>
          <a:p>
            <a:endParaRPr lang="fr-FR" sz="1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200"/>
          </a:xfrm>
        </p:spPr>
        <p:txBody>
          <a:bodyPr/>
          <a:lstStyle/>
          <a:p>
            <a:fld id="{8CE78643-840B-4C3A-B2ED-DDFCB491DDE6}" type="slidenum">
              <a:rPr lang="en-US" smtClean="0"/>
              <a:pPr/>
              <a:t>32</a:t>
            </a:fld>
            <a:endParaRPr lang="en-US" dirty="0"/>
          </a:p>
          <a:p>
            <a:endParaRPr lang="en-US" dirty="0"/>
          </a:p>
        </p:txBody>
      </p:sp>
      <p:pic>
        <p:nvPicPr>
          <p:cNvPr id="9" name="Image 8" descr="Aula 3 - imagem de cord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2896024"/>
            <a:ext cx="3009899" cy="13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7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447800"/>
            <a:ext cx="9067800" cy="5334000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quartis</a:t>
            </a:r>
            <a:r>
              <a:rPr lang="en-US" sz="2000" dirty="0"/>
              <a:t> </a:t>
            </a:r>
            <a:r>
              <a:rPr lang="en-US" sz="2000" dirty="0" err="1"/>
              <a:t>dividem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dados </a:t>
            </a:r>
            <a:r>
              <a:rPr lang="en-US" sz="2000" dirty="0" err="1"/>
              <a:t>ordenados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4 </a:t>
            </a:r>
            <a:r>
              <a:rPr lang="en-US" sz="2000" dirty="0" err="1"/>
              <a:t>segmentos</a:t>
            </a:r>
            <a:r>
              <a:rPr lang="en-US" sz="2000" dirty="0"/>
              <a:t> com o </a:t>
            </a:r>
            <a:r>
              <a:rPr lang="en-US" sz="2000" dirty="0" err="1"/>
              <a:t>mesmo</a:t>
            </a:r>
            <a:r>
              <a:rPr lang="en-US" sz="2000" dirty="0"/>
              <a:t> </a:t>
            </a:r>
            <a:r>
              <a:rPr lang="en-US" sz="2000" dirty="0" err="1"/>
              <a:t>número</a:t>
            </a:r>
            <a:r>
              <a:rPr lang="en-US" sz="2000" dirty="0"/>
              <a:t> de </a:t>
            </a:r>
            <a:r>
              <a:rPr lang="en-US" sz="2000" dirty="0" err="1"/>
              <a:t>valores</a:t>
            </a:r>
            <a:r>
              <a:rPr lang="en-US" sz="2000" dirty="0"/>
              <a:t> por </a:t>
            </a:r>
            <a:r>
              <a:rPr lang="en-US" sz="2000" dirty="0" err="1"/>
              <a:t>segmento</a:t>
            </a:r>
            <a:endParaRPr lang="en-US" sz="20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2"/>
            <a:endParaRPr lang="pt-BR" sz="1800" dirty="0"/>
          </a:p>
          <a:p>
            <a:pPr lvl="2"/>
            <a:r>
              <a:rPr lang="pt-BR" sz="1800" dirty="0"/>
              <a:t>O primeiro quartil, Q1, é o valor para o qual 25% das observações são menores e 75% são maiores do que ele</a:t>
            </a:r>
          </a:p>
          <a:p>
            <a:pPr lvl="2"/>
            <a:r>
              <a:rPr lang="pt-BR" sz="1800" dirty="0"/>
              <a:t>Q2 equivale a divisão da mediana: 50% das observações são menores e 50% maiores</a:t>
            </a:r>
          </a:p>
          <a:p>
            <a:pPr lvl="2"/>
            <a:r>
              <a:rPr lang="pt-BR" sz="1800" dirty="0"/>
              <a:t>Q3: apenas 25% dos valores são maiores do que o terceiro quartil</a:t>
            </a:r>
          </a:p>
          <a:p>
            <a:pPr lvl="2"/>
            <a:r>
              <a:rPr lang="pt-BR" sz="1800" dirty="0"/>
              <a:t>O espaçamento entre os quartis depende da distribuição de dados</a:t>
            </a:r>
          </a:p>
          <a:p>
            <a:pPr lvl="3"/>
            <a:r>
              <a:rPr lang="pt-BR" sz="1600" dirty="0"/>
              <a:t>Nesse exemplo, os dados estão uniformemente distribuídos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1.2 Medidas Separatrizes</a:t>
            </a:r>
            <a:endParaRPr lang="en-US" sz="4000" dirty="0"/>
          </a:p>
        </p:txBody>
      </p:sp>
      <p:graphicFrame>
        <p:nvGraphicFramePr>
          <p:cNvPr id="37908" name="Group 20"/>
          <p:cNvGraphicFramePr>
            <a:graphicFrameLocks noGrp="1"/>
          </p:cNvGraphicFramePr>
          <p:nvPr>
            <p:ph idx="1"/>
          </p:nvPr>
        </p:nvGraphicFramePr>
        <p:xfrm>
          <a:off x="1905000" y="2895600"/>
          <a:ext cx="6400800" cy="38100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</a:rPr>
                        <a:t>25%</a:t>
                      </a:r>
                    </a:p>
                  </a:txBody>
                  <a:tcPr marL="114832" marR="1148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</a:rPr>
                        <a:t>25%</a:t>
                      </a:r>
                    </a:p>
                  </a:txBody>
                  <a:tcPr marL="114832" marR="1148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</a:rPr>
                        <a:t>25%</a:t>
                      </a:r>
                    </a:p>
                  </a:txBody>
                  <a:tcPr marL="114832" marR="1148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itchFamily="18" charset="0"/>
                        </a:rPr>
                        <a:t>25%</a:t>
                      </a:r>
                    </a:p>
                  </a:txBody>
                  <a:tcPr marL="114832" marR="1148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B9864-CD79-46F9-B66F-5343BFC941E1}" type="slidenum">
              <a:rPr lang="en-US" smtClean="0"/>
              <a:pPr/>
              <a:t>33</a:t>
            </a:fld>
            <a:endParaRPr lang="en-US" dirty="0"/>
          </a:p>
          <a:p>
            <a:endParaRPr lang="en-US" dirty="0"/>
          </a:p>
        </p:txBody>
      </p:sp>
      <p:sp>
        <p:nvSpPr>
          <p:cNvPr id="37909" name="AutoShape 21"/>
          <p:cNvSpPr>
            <a:spLocks noChangeArrowheads="1"/>
          </p:cNvSpPr>
          <p:nvPr/>
        </p:nvSpPr>
        <p:spPr bwMode="auto">
          <a:xfrm rot="16200000">
            <a:off x="3314700" y="3467100"/>
            <a:ext cx="228600" cy="152400"/>
          </a:xfrm>
          <a:prstGeom prst="rightArrow">
            <a:avLst>
              <a:gd name="adj1" fmla="val 50000"/>
              <a:gd name="adj2" fmla="val 37778"/>
            </a:avLst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10" name="AutoShape 22"/>
          <p:cNvSpPr>
            <a:spLocks noChangeArrowheads="1"/>
          </p:cNvSpPr>
          <p:nvPr/>
        </p:nvSpPr>
        <p:spPr bwMode="auto">
          <a:xfrm rot="16200000">
            <a:off x="4991100" y="3467100"/>
            <a:ext cx="228600" cy="152400"/>
          </a:xfrm>
          <a:prstGeom prst="rightArrow">
            <a:avLst>
              <a:gd name="adj1" fmla="val 50000"/>
              <a:gd name="adj2" fmla="val 37778"/>
            </a:avLst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AutoShape 23"/>
          <p:cNvSpPr>
            <a:spLocks noChangeArrowheads="1"/>
          </p:cNvSpPr>
          <p:nvPr/>
        </p:nvSpPr>
        <p:spPr bwMode="auto">
          <a:xfrm rot="16200000">
            <a:off x="6591300" y="3467100"/>
            <a:ext cx="228600" cy="152400"/>
          </a:xfrm>
          <a:prstGeom prst="rightArrow">
            <a:avLst>
              <a:gd name="adj1" fmla="val 50000"/>
              <a:gd name="adj2" fmla="val 37778"/>
            </a:avLst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Rectangle 24"/>
          <p:cNvSpPr>
            <a:spLocks noChangeArrowheads="1"/>
          </p:cNvSpPr>
          <p:nvPr/>
        </p:nvSpPr>
        <p:spPr bwMode="auto">
          <a:xfrm>
            <a:off x="3200400" y="37338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342" tIns="42672" rIns="85342" bIns="42672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None/>
            </a:pPr>
            <a:r>
              <a:rPr lang="en-US" dirty="0">
                <a:solidFill>
                  <a:schemeClr val="tx2"/>
                </a:solidFill>
              </a:rPr>
              <a:t>Q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4800600" y="37338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342" tIns="42672" rIns="85342" bIns="42672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None/>
            </a:pPr>
            <a:r>
              <a:rPr lang="en-US">
                <a:solidFill>
                  <a:schemeClr val="tx2"/>
                </a:solidFill>
              </a:rPr>
              <a:t>Q</a:t>
            </a:r>
            <a:r>
              <a:rPr lang="en-US" baseline="-25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7916" name="Rectangle 28"/>
          <p:cNvSpPr>
            <a:spLocks noChangeArrowheads="1"/>
          </p:cNvSpPr>
          <p:nvPr/>
        </p:nvSpPr>
        <p:spPr bwMode="auto">
          <a:xfrm>
            <a:off x="6400800" y="3733800"/>
            <a:ext cx="533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342" tIns="42672" rIns="85342" bIns="42672"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Wingdings" pitchFamily="2" charset="2"/>
              <a:buNone/>
            </a:pPr>
            <a:r>
              <a:rPr lang="en-US">
                <a:solidFill>
                  <a:schemeClr val="tx2"/>
                </a:solidFill>
              </a:rPr>
              <a:t>Q</a:t>
            </a:r>
            <a:r>
              <a:rPr lang="en-US" baseline="-25000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8546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1.2 Medidas Separatrizes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1524000"/>
                <a:ext cx="9144000" cy="5333999"/>
              </a:xfrm>
            </p:spPr>
            <p:txBody>
              <a:bodyPr>
                <a:noAutofit/>
              </a:bodyPr>
              <a:lstStyle/>
              <a:p>
                <a:r>
                  <a:rPr lang="pt-BR" sz="2200" b="1" dirty="0"/>
                  <a:t>Uma pequena digressão (regressão </a:t>
                </a:r>
                <a:r>
                  <a:rPr lang="pt-BR" sz="2200" b="1" dirty="0" err="1"/>
                  <a:t>quantílica</a:t>
                </a:r>
                <a:r>
                  <a:rPr lang="pt-BR" sz="2200" b="1" dirty="0"/>
                  <a:t>):</a:t>
                </a:r>
                <a:endParaRPr lang="en-US" sz="2200" b="1" dirty="0"/>
              </a:p>
              <a:p>
                <a:pPr lvl="1"/>
                <a:r>
                  <a:rPr lang="fr-FR" sz="2000" dirty="0"/>
                  <a:t>No curso vamos nos concentrar em uma reta que melhor se ajusta aos dados: </a:t>
                </a:r>
                <a:r>
                  <a:rPr lang="fr-FR" sz="2000" b="1" dirty="0"/>
                  <a:t>regressão linear</a:t>
                </a:r>
                <a:endParaRPr lang="fr-FR" sz="2000" dirty="0"/>
              </a:p>
              <a:p>
                <a:pPr lvl="1"/>
                <a:r>
                  <a:rPr lang="fr-FR" sz="2000" dirty="0"/>
                  <a:t>Veremos que sua interpretação será uma média da variável de resposta 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fr-FR" sz="2000" dirty="0"/>
                  <a:t>) dadas as informações das variáveis explicativas 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lvl="2"/>
                <a:r>
                  <a:rPr lang="en-US" sz="1800" dirty="0" err="1"/>
                  <a:t>Exemplo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1800" dirty="0"/>
                  <a:t> é a </a:t>
                </a:r>
                <a:r>
                  <a:rPr lang="en-US" sz="1800" dirty="0" err="1"/>
                  <a:t>produção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soja</a:t>
                </a:r>
                <a:r>
                  <a:rPr lang="en-US" sz="1800" dirty="0"/>
                  <a:t> e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1800" dirty="0"/>
                  <a:t> a </a:t>
                </a:r>
                <a:r>
                  <a:rPr lang="en-US" sz="1800" dirty="0" err="1"/>
                  <a:t>quantidade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fertilizante</a:t>
                </a:r>
                <a:endParaRPr lang="en-US" sz="1800" dirty="0"/>
              </a:p>
              <a:p>
                <a:pPr lvl="1"/>
                <a:endParaRPr lang="en-US" sz="1800" dirty="0"/>
              </a:p>
              <a:p>
                <a:pPr lvl="1"/>
                <a:r>
                  <a:rPr lang="en-US" sz="2000" dirty="0"/>
                  <a:t>A </a:t>
                </a:r>
                <a:r>
                  <a:rPr lang="en-US" sz="2000" b="1" dirty="0" err="1"/>
                  <a:t>regressão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quantílica</a:t>
                </a:r>
                <a:r>
                  <a:rPr lang="en-US" sz="2000" b="1" dirty="0"/>
                  <a:t> </a:t>
                </a:r>
                <a:r>
                  <a:rPr lang="en-US" sz="2000" dirty="0" err="1"/>
                  <a:t>faz</a:t>
                </a:r>
                <a:r>
                  <a:rPr lang="en-US" sz="2000" dirty="0"/>
                  <a:t> o </a:t>
                </a:r>
                <a:r>
                  <a:rPr lang="en-US" sz="2000" dirty="0" err="1"/>
                  <a:t>mesmo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raciocínio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só</a:t>
                </a:r>
                <a:r>
                  <a:rPr lang="en-US" sz="2000" dirty="0"/>
                  <a:t> que </a:t>
                </a:r>
                <a:r>
                  <a:rPr lang="en-US" sz="2000" dirty="0" err="1"/>
                  <a:t>fornece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previsão</a:t>
                </a:r>
                <a:r>
                  <a:rPr lang="en-US" sz="2000" dirty="0"/>
                  <a:t> para </a:t>
                </a:r>
                <a:r>
                  <a:rPr lang="en-US" sz="2000" dirty="0" err="1"/>
                  <a:t>diferentes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quantis</a:t>
                </a:r>
                <a:r>
                  <a:rPr lang="en-US" sz="2000" dirty="0"/>
                  <a:t> da </a:t>
                </a:r>
                <a:r>
                  <a:rPr lang="en-US" sz="2000" dirty="0" err="1"/>
                  <a:t>variável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resposta</a:t>
                </a:r>
                <a:endParaRPr lang="en-US" sz="2000" dirty="0"/>
              </a:p>
              <a:p>
                <a:pPr lvl="2"/>
                <a:r>
                  <a:rPr lang="en-US" sz="1800" dirty="0" err="1"/>
                  <a:t>Exemplo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1800" dirty="0"/>
                  <a:t> mede a nota de </a:t>
                </a:r>
                <a:r>
                  <a:rPr lang="en-US" sz="1800" dirty="0" err="1"/>
                  <a:t>alunos</a:t>
                </a:r>
                <a:r>
                  <a:rPr lang="en-US" sz="1800" dirty="0"/>
                  <a:t> e </a:t>
                </a:r>
                <a:r>
                  <a:rPr lang="en-US" sz="1800" dirty="0" err="1"/>
                  <a:t>estamos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interessados</a:t>
                </a:r>
                <a:r>
                  <a:rPr lang="en-US" sz="1800" dirty="0"/>
                  <a:t> no </a:t>
                </a:r>
                <a:r>
                  <a:rPr lang="en-US" sz="1800" dirty="0" err="1"/>
                  <a:t>efeito</a:t>
                </a:r>
                <a:r>
                  <a:rPr lang="en-US" sz="1800" dirty="0"/>
                  <a:t> de um </a:t>
                </a:r>
                <a:r>
                  <a:rPr lang="en-US" sz="1800" dirty="0" err="1"/>
                  <a:t>programa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reforço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piores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alunos</a:t>
                </a:r>
                <a:r>
                  <a:rPr lang="en-US" sz="1800" dirty="0"/>
                  <a:t> (1º </a:t>
                </a:r>
                <a:r>
                  <a:rPr lang="en-US" sz="1800" dirty="0" err="1"/>
                  <a:t>quantil</a:t>
                </a:r>
                <a:r>
                  <a:rPr lang="en-US" sz="1800" dirty="0"/>
                  <a:t>)</a:t>
                </a:r>
              </a:p>
              <a:p>
                <a:pPr lvl="3"/>
                <a:r>
                  <a:rPr lang="en-US" sz="1600" b="1" dirty="0" err="1"/>
                  <a:t>Podemos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estimar</a:t>
                </a:r>
                <a:r>
                  <a:rPr lang="en-US" sz="1600" b="1" dirty="0"/>
                  <a:t> a </a:t>
                </a:r>
                <a:r>
                  <a:rPr lang="en-US" sz="1600" b="1" dirty="0" err="1"/>
                  <a:t>regressão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quantílica</a:t>
                </a:r>
                <a:r>
                  <a:rPr lang="en-US" sz="1600" b="1" dirty="0"/>
                  <a:t> para </a:t>
                </a:r>
                <a:r>
                  <a:rPr lang="en-US" sz="1600" b="1" dirty="0" err="1"/>
                  <a:t>os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quantis</a:t>
                </a:r>
                <a:r>
                  <a:rPr lang="en-US" sz="1600" b="1" dirty="0"/>
                  <a:t> 0,10  e 0,25</a:t>
                </a:r>
              </a:p>
              <a:p>
                <a:pPr lvl="4"/>
                <a:r>
                  <a:rPr lang="en-US" sz="1400" b="1" dirty="0" err="1"/>
                  <a:t>alunos</a:t>
                </a:r>
                <a:r>
                  <a:rPr lang="en-US" sz="1400" b="1" dirty="0"/>
                  <a:t> com 10% e 25% das </a:t>
                </a:r>
                <a:r>
                  <a:rPr lang="en-US" sz="1400" b="1" dirty="0" err="1"/>
                  <a:t>piores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notas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respectivamente</a:t>
                </a:r>
                <a:endParaRPr lang="en-US" sz="1400" b="1" dirty="0"/>
              </a:p>
            </p:txBody>
          </p:sp>
        </mc:Choice>
        <mc:Fallback xmlns="">
          <p:sp>
            <p:nvSpPr>
              <p:cNvPr id="2662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524000"/>
                <a:ext cx="9144000" cy="5333999"/>
              </a:xfrm>
              <a:blipFill>
                <a:blip r:embed="rId3"/>
                <a:stretch>
                  <a:fillRect r="-5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400800"/>
            <a:ext cx="1066800" cy="457200"/>
          </a:xfrm>
        </p:spPr>
        <p:txBody>
          <a:bodyPr/>
          <a:lstStyle/>
          <a:p>
            <a:fld id="{8CE78643-840B-4C3A-B2ED-DDFCB491DDE6}" type="slidenum">
              <a:rPr lang="en-US" smtClean="0"/>
              <a:pPr/>
              <a:t>34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63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1.3 Medidas de variabilidade</a:t>
            </a:r>
            <a:endParaRPr lang="en-US" sz="4000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200" b="1" dirty="0"/>
              <a:t>Medidas de variabilidade ou dispersão:</a:t>
            </a:r>
          </a:p>
          <a:p>
            <a:pPr lvl="1"/>
            <a:r>
              <a:rPr lang="fr-FR" sz="2000" dirty="0"/>
              <a:t>Medidas que captam o quanto os indivíduos variam na amostra em torno do indivíduo típico</a:t>
            </a:r>
          </a:p>
          <a:p>
            <a:pPr lvl="2"/>
            <a:r>
              <a:rPr lang="fr-FR" sz="1800" dirty="0"/>
              <a:t>Quanto maior o espalhamento dos dados, maior o valor das medidas</a:t>
            </a:r>
          </a:p>
          <a:p>
            <a:pPr lvl="1"/>
            <a:endParaRPr lang="fr-FR" sz="2000" dirty="0"/>
          </a:p>
          <a:p>
            <a:pPr lvl="1"/>
            <a:r>
              <a:rPr lang="fr-FR" sz="2000" b="1" dirty="0"/>
              <a:t>Exemplo:</a:t>
            </a:r>
          </a:p>
          <a:p>
            <a:pPr lvl="2"/>
            <a:r>
              <a:rPr lang="fr-FR" sz="1800" dirty="0"/>
              <a:t>os 3 conjuntos de dados abaixo tem as mesmas medidas de tendência central, porém com diferentes graus de dispersão</a:t>
            </a:r>
          </a:p>
          <a:p>
            <a:endParaRPr lang="fr-FR" sz="1800" b="1" dirty="0"/>
          </a:p>
          <a:p>
            <a:endParaRPr lang="fr-FR" sz="1800" dirty="0"/>
          </a:p>
          <a:p>
            <a:endParaRPr lang="fr-FR" sz="1800" dirty="0"/>
          </a:p>
          <a:p>
            <a:pPr marL="118872" indent="0">
              <a:buNone/>
            </a:pPr>
            <a:endParaRPr lang="fr-FR" sz="18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06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54" y="4330105"/>
            <a:ext cx="73914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087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1.3 Medidas de variabilidade</a:t>
            </a:r>
            <a:endParaRPr lang="en-US" sz="4000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200" dirty="0">
                <a:solidFill>
                  <a:srgbClr val="0070C0"/>
                </a:solidFill>
              </a:rPr>
              <a:t>Amplitude:</a:t>
            </a:r>
          </a:p>
          <a:p>
            <a:pPr lvl="1"/>
            <a:r>
              <a:rPr lang="fr-FR" sz="2000" dirty="0"/>
              <a:t>(Maior valor – Menor valor)</a:t>
            </a:r>
          </a:p>
          <a:p>
            <a:pPr lvl="1"/>
            <a:r>
              <a:rPr lang="fr-FR" sz="2000" dirty="0"/>
              <a:t>É uma medida muito sensível a valores atípicos e ignora a informação contida no restante dos dados</a:t>
            </a:r>
          </a:p>
          <a:p>
            <a:pPr lvl="1"/>
            <a:endParaRPr lang="fr-FR" sz="2000" dirty="0"/>
          </a:p>
          <a:p>
            <a:pPr lvl="1"/>
            <a:r>
              <a:rPr lang="fr-FR" sz="2000" dirty="0"/>
              <a:t>Amplitude interquartil (Interquartile range – IQR)</a:t>
            </a:r>
          </a:p>
          <a:p>
            <a:pPr lvl="2"/>
            <a:r>
              <a:rPr lang="fr-FR" sz="1800" b="1" i="1" dirty="0"/>
              <a:t>IQR = Q3 – Q1</a:t>
            </a:r>
            <a:r>
              <a:rPr lang="fr-FR" sz="1800" dirty="0"/>
              <a:t> </a:t>
            </a:r>
          </a:p>
          <a:p>
            <a:pPr lvl="3"/>
            <a:r>
              <a:rPr lang="fr-FR" sz="1400" dirty="0"/>
              <a:t>50% dos dados intermediários</a:t>
            </a:r>
          </a:p>
          <a:p>
            <a:pPr marL="118872" indent="0">
              <a:buNone/>
            </a:pPr>
            <a:endParaRPr lang="fr-FR" sz="1800" dirty="0"/>
          </a:p>
          <a:p>
            <a:pPr marL="118872" indent="0">
              <a:buNone/>
            </a:pPr>
            <a:endParaRPr lang="fr-FR" sz="18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8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1.3 Medidas de variabilidade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sz="2400" dirty="0">
                    <a:solidFill>
                      <a:srgbClr val="0070C0"/>
                    </a:solidFill>
                  </a:rPr>
                  <a:t>Variância</a:t>
                </a:r>
              </a:p>
              <a:p>
                <a:pPr lvl="1"/>
                <a:r>
                  <a:rPr lang="fr-FR" sz="2200" dirty="0"/>
                  <a:t>Medida de variabilidade que utiliza todos os dados e se baseia na diferença entre o valor de cada observação (x</a:t>
                </a:r>
                <a:r>
                  <a:rPr lang="fr-FR" sz="1700" dirty="0"/>
                  <a:t>i</a:t>
                </a:r>
                <a:r>
                  <a:rPr lang="fr-FR" sz="2200" dirty="0"/>
                  <a:t>) e a média</a:t>
                </a:r>
              </a:p>
              <a:p>
                <a:pPr lvl="2"/>
                <a:r>
                  <a:rPr lang="fr-FR" sz="1900" dirty="0"/>
                  <a:t>Diferença entre cada x</a:t>
                </a:r>
                <a:r>
                  <a:rPr lang="fr-FR" sz="1500" dirty="0"/>
                  <a:t>i</a:t>
                </a:r>
                <a:r>
                  <a:rPr lang="fr-FR" sz="1900" dirty="0"/>
                  <a:t> e a média (amostral ou populacional) </a:t>
                </a:r>
              </a:p>
              <a:p>
                <a:pPr lvl="3"/>
                <a:r>
                  <a:rPr lang="fr-FR" sz="1700" dirty="0"/>
                  <a:t>Desvio em torno da média</a:t>
                </a:r>
              </a:p>
              <a:p>
                <a:pPr lvl="4"/>
                <a:r>
                  <a:rPr lang="fr-FR" sz="1500" b="1" i="1" dirty="0"/>
                  <a:t>Desvio = ’x menos a média’</a:t>
                </a:r>
              </a:p>
              <a:p>
                <a:pPr lvl="3"/>
                <a:r>
                  <a:rPr lang="fr-FR" sz="1700" b="1" i="1" dirty="0"/>
                  <a:t>Variância é a média dos quadrados dos desvios (x-µ)</a:t>
                </a:r>
              </a:p>
              <a:p>
                <a:pPr lvl="2"/>
                <a:endParaRPr lang="fr-FR" sz="1400" dirty="0"/>
              </a:p>
              <a:p>
                <a:pPr lvl="1"/>
                <a:r>
                  <a:rPr lang="fr-FR" sz="2200" dirty="0">
                    <a:solidFill>
                      <a:srgbClr val="0070C0"/>
                    </a:solidFill>
                  </a:rPr>
                  <a:t>Variância Populacional: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200" i="1">
                          <a:latin typeface="Cambria Math"/>
                        </a:rPr>
                        <m:t>𝜎</m:t>
                      </m:r>
                      <m:r>
                        <a:rPr lang="pt-BR" sz="2200" b="0" i="1" smtClean="0">
                          <a:latin typeface="Cambria Math" panose="02040503050406030204" pitchFamily="18" charset="0"/>
                        </a:rPr>
                        <m:t>²</m:t>
                      </m:r>
                      <m:r>
                        <a:rPr lang="pt-BR" sz="2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2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2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2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pt-BR" sz="22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2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pt-BR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fr-FR" sz="2200" dirty="0"/>
              </a:p>
              <a:p>
                <a:pPr lvl="1"/>
                <a:endParaRPr lang="fr-FR" sz="2200" dirty="0"/>
              </a:p>
              <a:p>
                <a:pPr lvl="1"/>
                <a:r>
                  <a:rPr lang="fr-FR" sz="2200" dirty="0">
                    <a:solidFill>
                      <a:srgbClr val="0070C0"/>
                    </a:solidFill>
                  </a:rPr>
                  <a:t>Variância Amostral:</a:t>
                </a:r>
              </a:p>
              <a:p>
                <a:pPr lvl="2"/>
                <a:r>
                  <a:rPr lang="fr-FR" sz="1900" dirty="0"/>
                  <a:t>Pode-se mostrar (mais adiante no curso) que dividir por (n-1) e não por n resulta numa estimativa não viesada da variância da população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9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1900" i="1">
                          <a:latin typeface="Cambria Math" panose="02040503050406030204" pitchFamily="18" charset="0"/>
                        </a:rPr>
                        <m:t>²</m:t>
                      </m:r>
                      <m:r>
                        <a:rPr lang="pt-BR" sz="19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sz="19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BR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9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19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1900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19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19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pt-BR" sz="19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pt-BR" sz="19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19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fr-FR" sz="1900" dirty="0"/>
              </a:p>
              <a:p>
                <a:pPr lvl="3"/>
                <a:endParaRPr lang="fr-FR" sz="1700" b="1" i="1" dirty="0"/>
              </a:p>
              <a:p>
                <a:pPr lvl="3"/>
                <a:r>
                  <a:rPr lang="fr-FR" sz="1700" b="1" i="1" dirty="0"/>
                  <a:t>A variância amostral é uma estimativa da variância populacional</a:t>
                </a:r>
                <a:endParaRPr lang="fr-FR" sz="1800" dirty="0"/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  <a:blipFill>
                <a:blip r:embed="rId3"/>
                <a:stretch>
                  <a:fillRect t="-10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44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1.3 Medidas de variabilidade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</p:spPr>
            <p:txBody>
              <a:bodyPr>
                <a:normAutofit/>
              </a:bodyPr>
              <a:lstStyle/>
              <a:p>
                <a:r>
                  <a:rPr lang="fr-FR" sz="2200" dirty="0">
                    <a:solidFill>
                      <a:srgbClr val="0070C0"/>
                    </a:solidFill>
                  </a:rPr>
                  <a:t>Variância</a:t>
                </a:r>
              </a:p>
              <a:p>
                <a:pPr lvl="1"/>
                <a:r>
                  <a:rPr lang="fr-FR" sz="2000" dirty="0">
                    <a:solidFill>
                      <a:srgbClr val="0070C0"/>
                    </a:solidFill>
                  </a:rPr>
                  <a:t>Variância Amostral:</a:t>
                </a:r>
              </a:p>
              <a:p>
                <a:pPr lvl="2"/>
                <a:r>
                  <a:rPr lang="fr-FR" sz="1800" dirty="0"/>
                  <a:t>Exemplo: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1800" i="1">
                                        <a:latin typeface="Cambria Math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pt-BR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1800" i="1">
                                            <a:solidFill>
                                              <a:srgbClr val="0070C0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pt-BR" sz="18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num>
                      <m:den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lang="fr-FR" sz="1800" dirty="0"/>
              </a:p>
              <a:p>
                <a:pPr lvl="2"/>
                <a:endParaRPr lang="fr-FR" sz="1900" dirty="0"/>
              </a:p>
              <a:p>
                <a:pPr lvl="2"/>
                <a:endParaRPr lang="fr-FR" sz="1900" dirty="0"/>
              </a:p>
              <a:p>
                <a:pPr lvl="3"/>
                <a:endParaRPr lang="fr-FR" sz="1500" dirty="0"/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A76AA3-55E5-0AFC-D789-D1F5ECEB9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124200"/>
            <a:ext cx="4800600" cy="24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73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1.3 Medidas de variabilidade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</p:spPr>
            <p:txBody>
              <a:bodyPr>
                <a:normAutofit/>
              </a:bodyPr>
              <a:lstStyle/>
              <a:p>
                <a:r>
                  <a:rPr lang="fr-FR" sz="2200" dirty="0">
                    <a:solidFill>
                      <a:srgbClr val="0070C0"/>
                    </a:solidFill>
                  </a:rPr>
                  <a:t>Desvio padrão</a:t>
                </a:r>
              </a:p>
              <a:p>
                <a:pPr lvl="1"/>
                <a:r>
                  <a:rPr lang="fr-FR" sz="2000" dirty="0"/>
                  <a:t>É a raiz quadrada positiva da variância</a:t>
                </a:r>
              </a:p>
              <a:p>
                <a:pPr lvl="2"/>
                <a:r>
                  <a:rPr lang="pt-BR" sz="1800" b="0" dirty="0"/>
                  <a:t>Da amostra: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18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²</m:t>
                        </m:r>
                      </m:e>
                    </m:rad>
                    <m:r>
                      <a:rPr lang="pt-BR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3"/>
                <a:r>
                  <a:rPr lang="pt-BR" sz="1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Para o exemplo visto: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sz="14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e>
                    </m:rad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pt-BR" sz="14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2"/>
                <a:r>
                  <a:rPr lang="pt-BR" sz="1800" dirty="0"/>
                  <a:t>Da população: </a:t>
                </a:r>
                <a14:m>
                  <m:oMath xmlns:m="http://schemas.openxmlformats.org/officeDocument/2006/math">
                    <m:r>
                      <a:rPr lang="pt-BR" sz="1800" i="1">
                        <a:latin typeface="Cambria Math"/>
                      </a:rPr>
                      <m:t>𝜎</m:t>
                    </m:r>
                    <m:r>
                      <a:rPr lang="pt-BR" sz="1800" i="1"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1800" i="1">
                            <a:latin typeface="Cambria Math"/>
                          </a:rPr>
                          <m:t>𝜎</m:t>
                        </m:r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²</m:t>
                        </m:r>
                      </m:e>
                    </m:rad>
                  </m:oMath>
                </a14:m>
                <a:endParaRPr lang="fr-FR" sz="1800" dirty="0"/>
              </a:p>
              <a:p>
                <a:pPr lvl="2"/>
                <a:endParaRPr lang="fr-FR" sz="1800" dirty="0"/>
              </a:p>
              <a:p>
                <a:pPr lvl="2"/>
                <a:r>
                  <a:rPr lang="fr-FR" sz="1800" dirty="0"/>
                  <a:t>O desvio padrão é medido nas mesmas unidades dos dados originais</a:t>
                </a:r>
              </a:p>
              <a:p>
                <a:pPr lvl="2"/>
                <a:r>
                  <a:rPr lang="fr-FR" sz="1800" dirty="0"/>
                  <a:t>O desvio padrão representa uma </a:t>
                </a:r>
                <a:r>
                  <a:rPr lang="fr-FR" sz="1800" i="1" dirty="0">
                    <a:solidFill>
                      <a:srgbClr val="0070C0"/>
                    </a:solidFill>
                  </a:rPr>
                  <a:t>aproximação </a:t>
                </a:r>
                <a:r>
                  <a:rPr lang="fr-FR" sz="1800" dirty="0"/>
                  <a:t>da </a:t>
                </a:r>
                <a:r>
                  <a:rPr lang="fr-FR" sz="1800" dirty="0">
                    <a:solidFill>
                      <a:srgbClr val="0070C0"/>
                    </a:solidFill>
                  </a:rPr>
                  <a:t>distância média </a:t>
                </a:r>
                <a:r>
                  <a:rPr lang="fr-FR" sz="1800" dirty="0"/>
                  <a:t>das observações da amostra em relação ao centro dos dados, medido através da média amostral</a:t>
                </a:r>
              </a:p>
              <a:p>
                <a:pPr lvl="3"/>
                <a:r>
                  <a:rPr lang="fr-FR" sz="1600" b="1" i="1" dirty="0"/>
                  <a:t>Medida mais comum de variação ou espalhamento dos dados</a:t>
                </a:r>
              </a:p>
              <a:p>
                <a:pPr lvl="4"/>
                <a:r>
                  <a:rPr lang="fr-FR" sz="1400" b="1" i="1" dirty="0"/>
                  <a:t>Número que mede quão distante os valores dos dados estão da média</a:t>
                </a:r>
              </a:p>
              <a:p>
                <a:pPr lvl="4"/>
                <a:r>
                  <a:rPr lang="fr-FR" sz="1400" b="1" i="1" dirty="0"/>
                  <a:t>Fornece uma medida numérica da variação total de um conjunto de dados</a:t>
                </a:r>
              </a:p>
              <a:p>
                <a:pPr lvl="4"/>
                <a:r>
                  <a:rPr lang="fr-FR" sz="1400" b="1" i="1" dirty="0"/>
                  <a:t>Pode ser usado para determinar quando um valor particular está perto ou longe da média </a:t>
                </a:r>
                <a:r>
                  <a:rPr lang="fr-FR" sz="1400" i="1" dirty="0"/>
                  <a:t>(escore z)</a:t>
                </a:r>
                <a:endParaRPr lang="fr-FR" sz="1400" b="1" i="1" dirty="0"/>
              </a:p>
              <a:p>
                <a:pPr marL="118872" indent="0">
                  <a:buNone/>
                </a:pPr>
                <a:endParaRPr lang="fr-FR" sz="1800" dirty="0"/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  <a:blipFill>
                <a:blip r:embed="rId3"/>
                <a:stretch>
                  <a:fillRect r="-8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57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População</a:t>
            </a:r>
            <a:r>
              <a:rPr lang="en-US" dirty="0"/>
              <a:t> e </a:t>
            </a:r>
            <a:r>
              <a:rPr lang="en-US" dirty="0" err="1"/>
              <a:t>Amostra</a:t>
            </a:r>
            <a:endParaRPr lang="en-US" dirty="0"/>
          </a:p>
        </p:txBody>
      </p:sp>
      <p:sp>
        <p:nvSpPr>
          <p:cNvPr id="47109" name="Oval 5"/>
          <p:cNvSpPr>
            <a:spLocks noChangeArrowheads="1"/>
          </p:cNvSpPr>
          <p:nvPr/>
        </p:nvSpPr>
        <p:spPr bwMode="auto">
          <a:xfrm>
            <a:off x="762000" y="2438400"/>
            <a:ext cx="3810000" cy="2819400"/>
          </a:xfrm>
          <a:prstGeom prst="ellips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4724400" y="2362200"/>
            <a:ext cx="3810000" cy="2895600"/>
          </a:xfrm>
          <a:prstGeom prst="ellipse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2027583" y="1855112"/>
            <a:ext cx="22098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População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6096000" y="1855113"/>
            <a:ext cx="1981200" cy="4308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sz="2200" b="1" dirty="0" err="1">
                <a:latin typeface="+mj-lt"/>
              </a:rPr>
              <a:t>Amostra</a:t>
            </a:r>
            <a:endParaRPr lang="en-US" sz="2200" b="1" dirty="0">
              <a:latin typeface="+mj-lt"/>
            </a:endParaRP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914400" y="5410200"/>
            <a:ext cx="3733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Medidas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usadas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descrever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populações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são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chamadas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de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parâmetros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5334000" y="5410200"/>
            <a:ext cx="3505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Medidas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computadas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para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dados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amostrais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são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chamadas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de </a:t>
            </a:r>
            <a:r>
              <a:rPr lang="en-US" b="1" dirty="0" err="1">
                <a:solidFill>
                  <a:schemeClr val="tx1"/>
                </a:solidFill>
                <a:latin typeface="+mj-lt"/>
              </a:rPr>
              <a:t>estatísticas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7117" name="Picture 1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819400"/>
            <a:ext cx="2590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47118" name="Picture 1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2743200"/>
            <a:ext cx="2590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1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13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1.4 Medida da posição relativa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</p:spPr>
            <p:txBody>
              <a:bodyPr>
                <a:normAutofit/>
              </a:bodyPr>
              <a:lstStyle/>
              <a:p>
                <a:r>
                  <a:rPr lang="fr-FR" sz="2200" dirty="0">
                    <a:solidFill>
                      <a:srgbClr val="0070C0"/>
                    </a:solidFill>
                  </a:rPr>
                  <a:t>Escores-z</a:t>
                </a:r>
              </a:p>
              <a:p>
                <a:pPr lvl="1"/>
                <a:r>
                  <a:rPr lang="pt-BR" sz="2000" dirty="0"/>
                  <a:t>Quanto um valor está afastado da média</a:t>
                </a:r>
              </a:p>
              <a:p>
                <a:pPr lvl="1"/>
                <a:r>
                  <a:rPr lang="pt-BR" sz="2000" dirty="0"/>
                  <a:t>Valor padronizado: número de desvios padrão que xi está afastado da média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pt-BR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  <a:p>
                <a:pPr lvl="4"/>
                <a:r>
                  <a:rPr lang="pt-BR" sz="1600" b="1" i="1" dirty="0"/>
                  <a:t>Útil para compara valores de dados de diferentes conjuntos de dados </a:t>
                </a:r>
              </a:p>
              <a:p>
                <a:pPr lvl="5"/>
                <a:r>
                  <a:rPr lang="pt-BR" sz="1600" i="1" dirty="0"/>
                  <a:t>C</a:t>
                </a:r>
                <a:r>
                  <a:rPr lang="pt-BR" sz="1600" dirty="0"/>
                  <a:t>onjunto de dados com diferentes médias e desvios padrões</a:t>
                </a:r>
              </a:p>
              <a:p>
                <a:pPr lvl="6"/>
                <a:r>
                  <a:rPr lang="pt-BR" sz="1400" b="1" i="1" dirty="0"/>
                  <a:t>Dois estudantes de diferentes escolas (universidades), quem tem o maior desempenho quando comparado com sua escola (universidade)</a:t>
                </a:r>
                <a:r>
                  <a:rPr lang="pt-BR" sz="1400" dirty="0"/>
                  <a:t> </a:t>
                </a:r>
                <a:r>
                  <a:rPr lang="pt-BR" sz="1400" dirty="0">
                    <a:solidFill>
                      <a:schemeClr val="accent4">
                        <a:lumMod val="50000"/>
                      </a:schemeClr>
                    </a:solidFill>
                  </a:rPr>
                  <a:t>Como fazer? Utilizando o </a:t>
                </a:r>
                <a:r>
                  <a:rPr lang="pt-BR" sz="1400" dirty="0" err="1">
                    <a:solidFill>
                      <a:schemeClr val="accent4">
                        <a:lumMod val="50000"/>
                      </a:schemeClr>
                    </a:solidFill>
                  </a:rPr>
                  <a:t>Escore-z</a:t>
                </a:r>
                <a:endParaRPr lang="pt-BR" sz="1400" dirty="0">
                  <a:solidFill>
                    <a:schemeClr val="accent4">
                      <a:lumMod val="50000"/>
                    </a:schemeClr>
                  </a:solidFill>
                </a:endParaRPr>
              </a:p>
              <a:p>
                <a:pPr lvl="1"/>
                <a:endParaRPr lang="pt-BR" sz="2400" dirty="0"/>
              </a:p>
              <a:p>
                <a:pPr lvl="1"/>
                <a:r>
                  <a:rPr lang="pt-BR" sz="2400" dirty="0"/>
                  <a:t>Observações:</a:t>
                </a:r>
              </a:p>
              <a:p>
                <a:pPr lvl="2"/>
                <a:r>
                  <a:rPr lang="pt-BR" sz="2100" dirty="0" err="1"/>
                  <a:t>Escore-z</a:t>
                </a:r>
                <a:r>
                  <a:rPr lang="pt-BR" sz="2100" dirty="0"/>
                  <a:t> positivo: valor acima da média</a:t>
                </a:r>
              </a:p>
              <a:p>
                <a:pPr lvl="2"/>
                <a:r>
                  <a:rPr lang="pt-BR" sz="2100" b="0" dirty="0" err="1"/>
                  <a:t>Escore-z</a:t>
                </a:r>
                <a:r>
                  <a:rPr lang="pt-BR" sz="2100" b="0" dirty="0"/>
                  <a:t> negativo: valor abaixo da média</a:t>
                </a:r>
              </a:p>
              <a:p>
                <a:pPr lvl="3"/>
                <a:r>
                  <a:rPr lang="pt-BR" sz="1900" dirty="0"/>
                  <a:t>Exemplo: z1 = 2: x1 é 2 desvios padrão maior que a média amostral</a:t>
                </a:r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2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1.4 Medida da posição relativa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</p:spPr>
            <p:txBody>
              <a:bodyPr>
                <a:normAutofit/>
              </a:bodyPr>
              <a:lstStyle/>
              <a:p>
                <a:r>
                  <a:rPr lang="fr-FR" sz="2200" dirty="0">
                    <a:solidFill>
                      <a:srgbClr val="0070C0"/>
                    </a:solidFill>
                  </a:rPr>
                  <a:t>Escores-z (ou valor padronizado)</a:t>
                </a:r>
              </a:p>
              <a:p>
                <a:pPr lvl="1"/>
                <a:r>
                  <a:rPr lang="pt-BR" sz="2000" dirty="0"/>
                  <a:t>Exemplo: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pt-BR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0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pt-BR" sz="2000" dirty="0"/>
              </a:p>
              <a:p>
                <a:pPr lvl="2"/>
                <a:endParaRPr lang="pt-BR" sz="1800" dirty="0"/>
              </a:p>
              <a:p>
                <a:pPr lvl="2"/>
                <a:endParaRPr lang="pt-BR" sz="1500" dirty="0"/>
              </a:p>
              <a:p>
                <a:pPr lvl="2"/>
                <a:endParaRPr lang="pt-BR" sz="1000" dirty="0"/>
              </a:p>
              <a:p>
                <a:endParaRPr lang="pt-BR" sz="2600" dirty="0"/>
              </a:p>
              <a:p>
                <a:endParaRPr lang="pt-BR" sz="2600" dirty="0"/>
              </a:p>
              <a:p>
                <a:pPr lvl="2"/>
                <a:endParaRPr lang="pt-BR" sz="1800" dirty="0"/>
              </a:p>
              <a:p>
                <a:pPr lvl="2"/>
                <a:endParaRPr lang="pt-BR" sz="1800" dirty="0"/>
              </a:p>
              <a:p>
                <a:pPr lvl="2"/>
                <a:r>
                  <a:rPr lang="pt-BR" sz="1800" dirty="0"/>
                  <a:t>Lembrando que média amostral = 44; desvio padrão s = 8</a:t>
                </a:r>
              </a:p>
              <a:p>
                <a:pPr lvl="2"/>
                <a:r>
                  <a:rPr lang="pt-BR" sz="1800" dirty="0" err="1"/>
                  <a:t>Escore-z</a:t>
                </a:r>
                <a:r>
                  <a:rPr lang="pt-BR" sz="1800" dirty="0"/>
                  <a:t> para os número de estudantes das turmas</a:t>
                </a:r>
              </a:p>
              <a:p>
                <a:pPr lvl="3"/>
                <a:r>
                  <a:rPr lang="pt-BR" sz="1600" dirty="0"/>
                  <a:t>46 está à o,25 desvio padrão acima da média</a:t>
                </a:r>
              </a:p>
              <a:p>
                <a:pPr lvl="3"/>
                <a:r>
                  <a:rPr lang="pt-BR" sz="1600" dirty="0"/>
                  <a:t>54 está à 1,25 desvio padrão acima da média</a:t>
                </a:r>
              </a:p>
              <a:p>
                <a:pPr lvl="3"/>
                <a:r>
                  <a:rPr lang="pt-BR" sz="1600" dirty="0"/>
                  <a:t>...</a:t>
                </a:r>
              </a:p>
              <a:p>
                <a:pPr lvl="3"/>
                <a:r>
                  <a:rPr lang="pt-BR" sz="1600" dirty="0"/>
                  <a:t>32 está à 1,5 desvio padrão abaixo da média</a:t>
                </a:r>
              </a:p>
              <a:p>
                <a:pPr lvl="3"/>
                <a:endParaRPr lang="pt-BR" sz="1600" dirty="0"/>
              </a:p>
              <a:p>
                <a:pPr lvl="1"/>
                <a:endParaRPr lang="pt-BR" sz="1700" dirty="0"/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358A8D-2E0D-B88A-A158-8F0E217F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14600"/>
            <a:ext cx="4876800" cy="215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92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1.4 Medida da posição relativa</a:t>
            </a:r>
            <a:endParaRPr lang="en-US" sz="4000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200" dirty="0">
                <a:solidFill>
                  <a:srgbClr val="0070C0"/>
                </a:solidFill>
              </a:rPr>
              <a:t>Escores-z (ou valor padronizado)</a:t>
            </a:r>
          </a:p>
          <a:p>
            <a:pPr lvl="1"/>
            <a:r>
              <a:rPr lang="pt-BR" sz="2000" dirty="0"/>
              <a:t>Teorema de </a:t>
            </a:r>
            <a:r>
              <a:rPr lang="pt-BR" sz="2000" dirty="0" err="1"/>
              <a:t>Chebyshev</a:t>
            </a:r>
            <a:r>
              <a:rPr lang="pt-BR" sz="2000" dirty="0"/>
              <a:t>/Regra empírica</a:t>
            </a:r>
          </a:p>
          <a:p>
            <a:pPr lvl="2"/>
            <a:r>
              <a:rPr lang="pt-BR" sz="1800" dirty="0"/>
              <a:t>Para uma distribuição Normal</a:t>
            </a:r>
          </a:p>
          <a:p>
            <a:pPr lvl="3"/>
            <a:r>
              <a:rPr lang="pt-BR" sz="1600" dirty="0" err="1"/>
              <a:t>Aproxim</a:t>
            </a:r>
            <a:r>
              <a:rPr lang="pt-BR" sz="1600" dirty="0"/>
              <a:t>. 95% dos dados estarão contidos dentro de dois desvios padrão da média</a:t>
            </a:r>
          </a:p>
          <a:p>
            <a:pPr lvl="1"/>
            <a:endParaRPr lang="pt-BR" sz="1400" dirty="0"/>
          </a:p>
          <a:p>
            <a:pPr lvl="2"/>
            <a:endParaRPr lang="pt-BR" sz="2100" dirty="0"/>
          </a:p>
          <a:p>
            <a:pPr lvl="2"/>
            <a:endParaRPr lang="pt-BR" sz="2100" dirty="0"/>
          </a:p>
          <a:p>
            <a:pPr lvl="2"/>
            <a:endParaRPr lang="pt-BR" sz="2100" dirty="0"/>
          </a:p>
          <a:p>
            <a:pPr lvl="2"/>
            <a:endParaRPr lang="pt-BR" sz="2100" dirty="0"/>
          </a:p>
          <a:p>
            <a:pPr lvl="2"/>
            <a:endParaRPr lang="pt-BR" sz="2100" dirty="0"/>
          </a:p>
          <a:p>
            <a:pPr lvl="2"/>
            <a:endParaRPr lang="pt-BR" sz="2100" dirty="0"/>
          </a:p>
          <a:p>
            <a:pPr lvl="2"/>
            <a:endParaRPr lang="pt-BR" sz="2100" dirty="0"/>
          </a:p>
          <a:p>
            <a:pPr lvl="2"/>
            <a:r>
              <a:rPr lang="pt-BR" sz="1800" dirty="0"/>
              <a:t>Em modelos de regressão, também se usam variáveis padronizadas</a:t>
            </a:r>
          </a:p>
          <a:p>
            <a:pPr lvl="3"/>
            <a:r>
              <a:rPr lang="pt-BR" sz="1600" dirty="0"/>
              <a:t>Efeitos medidos em desvio padrão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2142C6-4BDD-917A-E96F-DBC44C46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971800"/>
            <a:ext cx="3810000" cy="28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4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1.5 </a:t>
            </a:r>
            <a:r>
              <a:rPr lang="en-US" sz="4000" dirty="0" err="1"/>
              <a:t>Regra</a:t>
            </a:r>
            <a:r>
              <a:rPr lang="en-US" sz="4000" dirty="0"/>
              <a:t> dos </a:t>
            </a:r>
            <a:r>
              <a:rPr lang="en-US" sz="4000" dirty="0" err="1"/>
              <a:t>cinco</a:t>
            </a:r>
            <a:r>
              <a:rPr lang="en-US" sz="4000" dirty="0"/>
              <a:t> </a:t>
            </a:r>
            <a:r>
              <a:rPr lang="en-US" sz="4000" dirty="0" err="1"/>
              <a:t>itens</a:t>
            </a:r>
            <a:endParaRPr lang="en-US" sz="4000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44000" cy="5333999"/>
          </a:xfrm>
        </p:spPr>
        <p:txBody>
          <a:bodyPr>
            <a:normAutofit/>
          </a:bodyPr>
          <a:lstStyle/>
          <a:p>
            <a:r>
              <a:rPr lang="fr-FR" sz="2200" dirty="0"/>
              <a:t>Um Resumo de cinco números para algumas estatísticas descritivas dos dados:</a:t>
            </a:r>
            <a:endParaRPr lang="en-US" sz="2200" dirty="0"/>
          </a:p>
          <a:p>
            <a:pPr lvl="1"/>
            <a:r>
              <a:rPr lang="en-US" sz="2000" dirty="0" err="1"/>
              <a:t>Menor</a:t>
            </a:r>
            <a:r>
              <a:rPr lang="en-US" sz="2000" dirty="0"/>
              <a:t> valor - </a:t>
            </a:r>
            <a:r>
              <a:rPr lang="en-US" sz="2000" dirty="0" err="1"/>
              <a:t>mínimo</a:t>
            </a:r>
            <a:endParaRPr lang="en-US" sz="2000" dirty="0"/>
          </a:p>
          <a:p>
            <a:pPr lvl="1"/>
            <a:r>
              <a:rPr lang="en-US" sz="2000" dirty="0" err="1"/>
              <a:t>Primeiro</a:t>
            </a:r>
            <a:r>
              <a:rPr lang="en-US" sz="2000" dirty="0"/>
              <a:t> </a:t>
            </a:r>
            <a:r>
              <a:rPr lang="en-US" sz="2000" dirty="0" err="1"/>
              <a:t>Quartil</a:t>
            </a:r>
            <a:r>
              <a:rPr lang="en-US" sz="2000" dirty="0"/>
              <a:t> (Q1)</a:t>
            </a:r>
          </a:p>
          <a:p>
            <a:pPr lvl="1"/>
            <a:r>
              <a:rPr lang="en-US" sz="2000" dirty="0" err="1"/>
              <a:t>Mediana</a:t>
            </a:r>
            <a:r>
              <a:rPr lang="en-US" sz="2000" dirty="0"/>
              <a:t> (Q2)</a:t>
            </a:r>
          </a:p>
          <a:p>
            <a:pPr lvl="1"/>
            <a:r>
              <a:rPr lang="en-US" sz="2000" dirty="0" err="1"/>
              <a:t>Terceiro</a:t>
            </a:r>
            <a:r>
              <a:rPr lang="en-US" sz="2000" dirty="0"/>
              <a:t> </a:t>
            </a:r>
            <a:r>
              <a:rPr lang="en-US" sz="2000" dirty="0" err="1"/>
              <a:t>Quartil</a:t>
            </a:r>
            <a:r>
              <a:rPr lang="en-US" sz="2000" dirty="0"/>
              <a:t> (Q3)</a:t>
            </a:r>
          </a:p>
          <a:p>
            <a:pPr lvl="1"/>
            <a:r>
              <a:rPr lang="en-US" sz="2000" dirty="0" err="1"/>
              <a:t>Maior</a:t>
            </a:r>
            <a:r>
              <a:rPr lang="en-US" sz="2000" dirty="0"/>
              <a:t> valor – </a:t>
            </a:r>
            <a:r>
              <a:rPr lang="en-US" sz="2000" dirty="0" err="1"/>
              <a:t>máximo</a:t>
            </a:r>
            <a:endParaRPr lang="en-US" sz="2000" dirty="0"/>
          </a:p>
          <a:p>
            <a:pPr lvl="3"/>
            <a:endParaRPr lang="fr-FR" sz="1400" i="1" dirty="0"/>
          </a:p>
          <a:p>
            <a:pPr lvl="1"/>
            <a:r>
              <a:rPr lang="fr-FR" sz="2200" i="1" dirty="0"/>
              <a:t>Exemplo dos salários iniciais dos Administradores:</a:t>
            </a:r>
          </a:p>
          <a:p>
            <a:pPr lvl="4"/>
            <a:r>
              <a:rPr lang="fr-FR" sz="1600" dirty="0"/>
              <a:t>Dados:      3.710  3.755  3.850  3.880  3.880  3.890  3.920  3.940  3.950  4.050  4.130  4.325</a:t>
            </a:r>
          </a:p>
          <a:p>
            <a:pPr lvl="4"/>
            <a:r>
              <a:rPr lang="fr-FR" sz="1600" dirty="0"/>
              <a:t>Posição:     1          2          3          4            5           6            7          8           9          10         11         12</a:t>
            </a:r>
          </a:p>
          <a:p>
            <a:pPr lvl="2"/>
            <a:endParaRPr lang="en-US" sz="1600" dirty="0"/>
          </a:p>
          <a:p>
            <a:pPr lvl="2"/>
            <a:r>
              <a:rPr lang="en-US" sz="1600" dirty="0" err="1"/>
              <a:t>Regra</a:t>
            </a:r>
            <a:r>
              <a:rPr lang="en-US" sz="1600" dirty="0"/>
              <a:t> dos </a:t>
            </a:r>
            <a:r>
              <a:rPr lang="en-US" sz="1600" dirty="0" err="1"/>
              <a:t>cinco</a:t>
            </a:r>
            <a:r>
              <a:rPr lang="en-US" sz="1600" dirty="0"/>
              <a:t> </a:t>
            </a:r>
            <a:r>
              <a:rPr lang="en-US" sz="1600" dirty="0" err="1"/>
              <a:t>itens</a:t>
            </a:r>
            <a:r>
              <a:rPr lang="en-US" sz="1600" dirty="0"/>
              <a:t>:</a:t>
            </a:r>
          </a:p>
          <a:p>
            <a:pPr lvl="3"/>
            <a:r>
              <a:rPr lang="en-US" sz="1200" dirty="0"/>
              <a:t>3.710  3.857,5  3.905  4.025  4.325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200"/>
          </a:xfrm>
        </p:spPr>
        <p:txBody>
          <a:bodyPr/>
          <a:lstStyle/>
          <a:p>
            <a:fld id="{53305742-418E-485E-943C-703252092514}" type="slidenum">
              <a:rPr lang="en-US" smtClean="0"/>
              <a:pPr/>
              <a:t>43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40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1.5.1 Boxplot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Boxplot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diagrama</a:t>
            </a:r>
            <a:r>
              <a:rPr lang="en-US" sz="2200" dirty="0"/>
              <a:t> de Caixa</a:t>
            </a:r>
          </a:p>
          <a:p>
            <a:pPr lvl="1"/>
            <a:r>
              <a:rPr lang="en-US" sz="1800" dirty="0" err="1"/>
              <a:t>Apresentação</a:t>
            </a:r>
            <a:r>
              <a:rPr lang="en-US" sz="1800" dirty="0"/>
              <a:t> </a:t>
            </a:r>
            <a:r>
              <a:rPr lang="en-US" sz="1800" dirty="0" err="1"/>
              <a:t>gráfica</a:t>
            </a:r>
            <a:r>
              <a:rPr lang="en-US" sz="1800" dirty="0"/>
              <a:t> dos 5 </a:t>
            </a:r>
            <a:r>
              <a:rPr lang="en-US" sz="1800" dirty="0" err="1"/>
              <a:t>números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Exemplo</a:t>
            </a:r>
            <a:r>
              <a:rPr lang="en-US" sz="1800" dirty="0"/>
              <a:t>: </a:t>
            </a:r>
            <a:r>
              <a:rPr lang="en-US" sz="1800" dirty="0" err="1"/>
              <a:t>salários</a:t>
            </a:r>
            <a:r>
              <a:rPr lang="en-US" sz="1800" dirty="0"/>
              <a:t> </a:t>
            </a:r>
            <a:r>
              <a:rPr lang="en-US" sz="1800" dirty="0" err="1"/>
              <a:t>iniciais</a:t>
            </a:r>
            <a:r>
              <a:rPr lang="en-US" sz="1800" dirty="0"/>
              <a:t> de </a:t>
            </a:r>
            <a:r>
              <a:rPr lang="en-US" sz="1800" dirty="0" err="1"/>
              <a:t>administradores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13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28C7C-EA91-4500-AF3A-0E9A3E76099B}" type="slidenum">
              <a:rPr lang="en-US" smtClean="0"/>
              <a:pPr/>
              <a:t>44</a:t>
            </a:fld>
            <a:endParaRPr lang="en-US" dirty="0"/>
          </a:p>
          <a:p>
            <a:endParaRPr lang="en-US" dirty="0"/>
          </a:p>
        </p:txBody>
      </p:sp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2057400" y="2667000"/>
            <a:ext cx="4432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dirty="0">
                <a:latin typeface="Times New Roman" pitchFamily="18" charset="0"/>
              </a:rPr>
              <a:t>25%                    25%              25%           25%</a:t>
            </a:r>
          </a:p>
        </p:txBody>
      </p:sp>
      <p:sp>
        <p:nvSpPr>
          <p:cNvPr id="100376" name="Rectangle 24"/>
          <p:cNvSpPr>
            <a:spLocks noChangeArrowheads="1"/>
          </p:cNvSpPr>
          <p:nvPr/>
        </p:nvSpPr>
        <p:spPr bwMode="auto">
          <a:xfrm>
            <a:off x="3276600" y="3124200"/>
            <a:ext cx="2438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0377" name="Line 25"/>
          <p:cNvSpPr>
            <a:spLocks noChangeShapeType="1"/>
          </p:cNvSpPr>
          <p:nvPr/>
        </p:nvSpPr>
        <p:spPr bwMode="auto">
          <a:xfrm>
            <a:off x="5715000" y="3352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8" name="Line 26"/>
          <p:cNvSpPr>
            <a:spLocks noChangeShapeType="1"/>
          </p:cNvSpPr>
          <p:nvPr/>
        </p:nvSpPr>
        <p:spPr bwMode="auto">
          <a:xfrm>
            <a:off x="1981200" y="3352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79" name="Line 27"/>
          <p:cNvSpPr>
            <a:spLocks noChangeShapeType="1"/>
          </p:cNvSpPr>
          <p:nvPr/>
        </p:nvSpPr>
        <p:spPr bwMode="auto">
          <a:xfrm>
            <a:off x="1981200" y="3048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80" name="Line 28"/>
          <p:cNvSpPr>
            <a:spLocks noChangeShapeType="1"/>
          </p:cNvSpPr>
          <p:nvPr/>
        </p:nvSpPr>
        <p:spPr bwMode="auto">
          <a:xfrm>
            <a:off x="7010400" y="3048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0381" name="Line 29"/>
          <p:cNvSpPr>
            <a:spLocks noChangeShapeType="1"/>
          </p:cNvSpPr>
          <p:nvPr/>
        </p:nvSpPr>
        <p:spPr bwMode="auto">
          <a:xfrm>
            <a:off x="4800600" y="3124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ZoneTexte 13"/>
          <p:cNvSpPr txBox="1"/>
          <p:nvPr/>
        </p:nvSpPr>
        <p:spPr>
          <a:xfrm>
            <a:off x="1143000" y="38216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+mj-lt"/>
              </a:rPr>
              <a:t>      mínimo               1° Quartil           Mediana        3° Quartil       máximo</a:t>
            </a:r>
            <a:endParaRPr lang="en-US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73275F-FC13-00AC-F869-0965C6283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667229"/>
            <a:ext cx="4267200" cy="19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75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1.5.1 </a:t>
            </a:r>
            <a:r>
              <a:rPr lang="pt-BR" sz="4000" dirty="0" err="1"/>
              <a:t>Boxplot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pt-BR" sz="2200" dirty="0"/>
              <a:t>Exemplo: </a:t>
            </a:r>
            <a:r>
              <a:rPr lang="pt-BR" sz="2200" dirty="0" err="1"/>
              <a:t>boxplot</a:t>
            </a:r>
            <a:r>
              <a:rPr lang="pt-BR" sz="2200" dirty="0"/>
              <a:t> com resumo gráfico de 2 ou mais grupos</a:t>
            </a:r>
          </a:p>
          <a:p>
            <a:pPr lvl="1"/>
            <a:r>
              <a:rPr lang="pt-BR" sz="2000" dirty="0"/>
              <a:t>Salários iniciais de recém-formados de Contabilidade, Finanças, etc.</a:t>
            </a:r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r>
              <a:rPr lang="pt-BR" sz="2200" dirty="0"/>
              <a:t>Exemplo de Box-</a:t>
            </a:r>
            <a:r>
              <a:rPr lang="pt-BR" sz="2200" dirty="0" err="1"/>
              <a:t>plot</a:t>
            </a:r>
            <a:endParaRPr lang="pt-BR" sz="2200" dirty="0"/>
          </a:p>
          <a:p>
            <a:pPr lvl="1"/>
            <a:r>
              <a:rPr lang="pt-BR" sz="2000" b="1" dirty="0"/>
              <a:t>Com a base do R: </a:t>
            </a:r>
            <a:r>
              <a:rPr lang="pt-BR" sz="2000" b="1" dirty="0" err="1"/>
              <a:t>mtcars</a:t>
            </a:r>
            <a:endParaRPr lang="pt-BR" sz="2000" b="1" dirty="0"/>
          </a:p>
          <a:p>
            <a:pPr lvl="2"/>
            <a:r>
              <a:rPr lang="pt-BR" sz="1800" dirty="0" err="1"/>
              <a:t>mpg</a:t>
            </a:r>
            <a:r>
              <a:rPr lang="pt-BR" sz="1800" dirty="0"/>
              <a:t>: milhas/galão</a:t>
            </a:r>
          </a:p>
          <a:p>
            <a:pPr lvl="2"/>
            <a:r>
              <a:rPr lang="pt-BR" sz="1800" dirty="0" err="1"/>
              <a:t>cyl</a:t>
            </a:r>
            <a:r>
              <a:rPr lang="pt-BR" sz="1800" dirty="0"/>
              <a:t>: número de cilindros</a:t>
            </a:r>
          </a:p>
          <a:p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45</a:t>
            </a:fld>
            <a:endParaRPr lang="en-US"/>
          </a:p>
          <a:p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421" y="4081338"/>
            <a:ext cx="5147379" cy="27766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31CE5E1-826E-0728-9C82-265DB569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78" y="2345468"/>
            <a:ext cx="3810000" cy="216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1.5.1 Box-plot: outro </a:t>
            </a:r>
            <a:r>
              <a:rPr lang="en-US" sz="4000" dirty="0" err="1"/>
              <a:t>exemplo</a:t>
            </a:r>
            <a:endParaRPr lang="en-US" sz="40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200"/>
          </a:xfrm>
        </p:spPr>
        <p:txBody>
          <a:bodyPr/>
          <a:lstStyle/>
          <a:p>
            <a:fld id="{53305742-418E-485E-943C-703252092514}" type="slidenum">
              <a:rPr lang="en-US" smtClean="0"/>
              <a:pPr/>
              <a:t>46</a:t>
            </a:fld>
            <a:endParaRPr lang="en-US" dirty="0"/>
          </a:p>
          <a:p>
            <a:endParaRPr lang="en-US" dirty="0"/>
          </a:p>
        </p:txBody>
      </p:sp>
      <p:pic>
        <p:nvPicPr>
          <p:cNvPr id="468994" name="Picture 2" descr="http://ars.els-cdn.com/content/image/1-s2.0-S0167718711001081-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" y="1676400"/>
            <a:ext cx="4343400" cy="43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828800" y="6389049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Lewis (2012) </a:t>
            </a:r>
          </a:p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http://www.sciencedirect.com/science/article/pii/S0167718711001081</a:t>
            </a:r>
          </a:p>
        </p:txBody>
      </p:sp>
      <p:pic>
        <p:nvPicPr>
          <p:cNvPr id="2" name="Picture 2" descr="http://ars.els-cdn.com/content/image/1-s2.0-S0167718711001081-gr3.jpg">
            <a:extLst>
              <a:ext uri="{FF2B5EF4-FFF2-40B4-BE49-F238E27FC236}">
                <a16:creationId xmlns:a16="http://schemas.microsoft.com/office/drawing/2014/main" id="{ED5B7B9D-9559-A505-DA0D-D1C578FEF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626" y="2209800"/>
            <a:ext cx="4249960" cy="271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19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2. Medidas de associação entre duas variáveis</a:t>
            </a:r>
            <a:endParaRPr lang="en-US" sz="4000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76200" y="1524001"/>
            <a:ext cx="9067800" cy="5333998"/>
          </a:xfrm>
        </p:spPr>
        <p:txBody>
          <a:bodyPr>
            <a:normAutofit/>
          </a:bodyPr>
          <a:lstStyle/>
          <a:p>
            <a:r>
              <a:rPr lang="fr-FR" sz="2200" dirty="0">
                <a:solidFill>
                  <a:srgbClr val="0070C0"/>
                </a:solidFill>
              </a:rPr>
              <a:t>Covarância: </a:t>
            </a:r>
          </a:p>
          <a:p>
            <a:pPr lvl="1"/>
            <a:r>
              <a:rPr lang="fr-FR" sz="2000" dirty="0"/>
              <a:t>Medida descritiva da associação linear entre duas variáveis (cov(XY))</a:t>
            </a:r>
          </a:p>
          <a:p>
            <a:pPr lvl="2"/>
            <a:r>
              <a:rPr lang="fr-FR" sz="1800" dirty="0"/>
              <a:t>Dados da Tabela 3.6 do livro de estatística e gráfico de dispersão</a:t>
            </a:r>
          </a:p>
          <a:p>
            <a:pPr marL="118872" indent="0">
              <a:buNone/>
            </a:pPr>
            <a:endParaRPr lang="fr-FR" sz="18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58" y="4588142"/>
            <a:ext cx="3188012" cy="203794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3EA7379-A30C-4346-F378-98B5BBC4A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66" y="2667000"/>
            <a:ext cx="4736996" cy="21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38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2. Medidas de associação entre duas variáveis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</p:spPr>
            <p:txBody>
              <a:bodyPr>
                <a:normAutofit/>
              </a:bodyPr>
              <a:lstStyle/>
              <a:p>
                <a:r>
                  <a:rPr lang="fr-FR" sz="2200" dirty="0">
                    <a:solidFill>
                      <a:srgbClr val="0070C0"/>
                    </a:solidFill>
                  </a:rPr>
                  <a:t>Covariância amostral:</a:t>
                </a:r>
              </a:p>
              <a:p>
                <a:pPr lvl="1"/>
                <a:r>
                  <a:rPr lang="fr-FR" sz="2000" dirty="0"/>
                  <a:t>Amostra de tamanho n</a:t>
                </a:r>
              </a:p>
              <a:p>
                <a:pPr lvl="1"/>
                <a:r>
                  <a:rPr lang="fr-FR" sz="2000" dirty="0"/>
                  <a:t>Observações (x</a:t>
                </a:r>
                <a:r>
                  <a:rPr lang="fr-FR" sz="1600" dirty="0"/>
                  <a:t>1</a:t>
                </a:r>
                <a:r>
                  <a:rPr lang="fr-FR" sz="2000" dirty="0"/>
                  <a:t>,y</a:t>
                </a:r>
                <a:r>
                  <a:rPr lang="fr-FR" sz="1600" dirty="0"/>
                  <a:t>1</a:t>
                </a:r>
                <a:r>
                  <a:rPr lang="fr-FR" sz="2000" dirty="0"/>
                  <a:t>), (x</a:t>
                </a:r>
                <a:r>
                  <a:rPr lang="fr-FR" sz="1600" dirty="0"/>
                  <a:t>2</a:t>
                </a:r>
                <a:r>
                  <a:rPr lang="fr-FR" sz="2000" dirty="0"/>
                  <a:t>,y</a:t>
                </a:r>
                <a:r>
                  <a:rPr lang="fr-FR" sz="1600" dirty="0"/>
                  <a:t>2</a:t>
                </a:r>
                <a:r>
                  <a:rPr lang="fr-FR" sz="2000" dirty="0"/>
                  <a:t>),...,(x</a:t>
                </a:r>
                <a:r>
                  <a:rPr lang="fr-FR" sz="1600" dirty="0"/>
                  <a:t>n</a:t>
                </a:r>
                <a:r>
                  <a:rPr lang="fr-FR" sz="2000" dirty="0"/>
                  <a:t>,y</a:t>
                </a:r>
                <a:r>
                  <a:rPr lang="fr-FR" sz="1600" dirty="0"/>
                  <a:t>n</a:t>
                </a:r>
                <a:r>
                  <a:rPr lang="fr-FR" sz="2000" dirty="0"/>
                  <a:t>):</a:t>
                </a:r>
              </a:p>
              <a:p>
                <a:pPr marL="457200" lvl="1" indent="0">
                  <a:buNone/>
                </a:pPr>
                <a:endParaRPr lang="pt-BR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∗(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pt-BR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pt-BR" sz="20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b="0" dirty="0"/>
              </a:p>
              <a:p>
                <a:pPr lvl="1"/>
                <a:endParaRPr lang="fr-FR" sz="1800" dirty="0"/>
              </a:p>
              <a:p>
                <a:pPr lvl="2"/>
                <a:r>
                  <a:rPr lang="fr-FR" sz="1800" dirty="0"/>
                  <a:t>Medidas em relação à média</a:t>
                </a:r>
              </a:p>
              <a:p>
                <a:pPr lvl="2"/>
                <a:r>
                  <a:rPr lang="fr-FR" sz="1800" dirty="0">
                    <a:solidFill>
                      <a:schemeClr val="accent4">
                        <a:lumMod val="50000"/>
                      </a:schemeClr>
                    </a:solidFill>
                  </a:rPr>
                  <a:t>Qual o resultado da covarância de uma variável com ela mesma?</a:t>
                </a:r>
              </a:p>
              <a:p>
                <a:pPr marL="457200" lvl="1" indent="0">
                  <a:buNone/>
                </a:pPr>
                <a:endParaRPr lang="fr-FR" sz="1800" dirty="0"/>
              </a:p>
              <a:p>
                <a:r>
                  <a:rPr lang="fr-FR" sz="2200" dirty="0">
                    <a:solidFill>
                      <a:srgbClr val="0070C0"/>
                    </a:solidFill>
                  </a:rPr>
                  <a:t>Covariância populacional:</a:t>
                </a:r>
              </a:p>
              <a:p>
                <a:pPr lvl="1"/>
                <a:r>
                  <a:rPr lang="pt-BR" sz="2000" dirty="0"/>
                  <a:t>N observações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000" i="1">
                                  <a:latin typeface="Cambria Math"/>
                                </a:rPr>
                                <m:t>∗(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pt-BR" sz="20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fr-FR" sz="2000" dirty="0"/>
              </a:p>
              <a:p>
                <a:pPr marL="457200" lvl="1" indent="0">
                  <a:buNone/>
                </a:pPr>
                <a:endParaRPr lang="fr-FR" sz="1800" dirty="0"/>
              </a:p>
              <a:p>
                <a:endParaRPr lang="fr-FR" sz="1800" dirty="0"/>
              </a:p>
              <a:p>
                <a:pPr marL="118872" indent="0">
                  <a:buNone/>
                </a:pPr>
                <a:endParaRPr lang="fr-FR" sz="1800" dirty="0"/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57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2. Medidas de associação entre duas variáveis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</p:spPr>
            <p:txBody>
              <a:bodyPr>
                <a:normAutofit/>
              </a:bodyPr>
              <a:lstStyle/>
              <a:p>
                <a:r>
                  <a:rPr lang="fr-FR" sz="2200" dirty="0">
                    <a:solidFill>
                      <a:srgbClr val="0070C0"/>
                    </a:solidFill>
                  </a:rPr>
                  <a:t>Covariância amostral:</a:t>
                </a:r>
              </a:p>
              <a:p>
                <a:pPr lvl="1"/>
                <a:r>
                  <a:rPr lang="fr-FR" sz="2000" dirty="0"/>
                  <a:t>Exemplo: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2000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pt-BR" sz="2000" i="1">
                                <a:latin typeface="Cambria Math"/>
                              </a:rPr>
                              <m:t>∗(</m:t>
                            </m:r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sz="2000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000" i="1">
                                    <a:latin typeface="Cambria Math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pt-BR" sz="2000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pt-BR" sz="2000" b="0" i="1" smtClean="0">
                            <a:latin typeface="Cambria Math"/>
                          </a:rPr>
                          <m:t>𝑛</m:t>
                        </m:r>
                        <m:r>
                          <a:rPr lang="pt-BR" sz="2000" b="0" i="1" smtClean="0"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endParaRPr lang="pt-BR" sz="2000" b="0" dirty="0"/>
              </a:p>
              <a:p>
                <a:pPr lvl="1"/>
                <a:endParaRPr lang="pt-BR" sz="2000" dirty="0"/>
              </a:p>
              <a:p>
                <a:pPr lvl="1"/>
                <a:endParaRPr lang="pt-BR" sz="2000" b="0" dirty="0"/>
              </a:p>
              <a:p>
                <a:pPr lvl="1"/>
                <a:endParaRPr lang="pt-BR" sz="2000" dirty="0"/>
              </a:p>
              <a:p>
                <a:pPr lvl="1"/>
                <a:endParaRPr lang="pt-BR" sz="2000" b="0" dirty="0"/>
              </a:p>
              <a:p>
                <a:pPr lvl="1"/>
                <a:endParaRPr lang="pt-BR" sz="2000" dirty="0"/>
              </a:p>
              <a:p>
                <a:pPr lvl="1"/>
                <a:endParaRPr lang="pt-BR" sz="2000" b="0" dirty="0"/>
              </a:p>
              <a:p>
                <a:pPr lvl="1"/>
                <a:endParaRPr lang="pt-BR" sz="2000" dirty="0"/>
              </a:p>
              <a:p>
                <a:pPr lvl="1"/>
                <a:endParaRPr lang="pt-BR" sz="2000" b="0" dirty="0"/>
              </a:p>
              <a:p>
                <a:pPr lvl="1"/>
                <a:endParaRPr lang="pt-BR" sz="20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sz="1600" b="0" dirty="0"/>
                  <a:t> = 11</a:t>
                </a:r>
              </a:p>
              <a:p>
                <a:pPr marL="118872" indent="0">
                  <a:buNone/>
                </a:pPr>
                <a:endParaRPr lang="fr-FR" sz="1800" dirty="0"/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4001"/>
                <a:ext cx="9144000" cy="533399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097D36-616F-C71D-DE01-EFEA57D1B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590800"/>
            <a:ext cx="6096000" cy="297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58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Probabilidade e Estatística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200" dirty="0"/>
              <a:t>A estatística é tradicionalcionalmente dividida em:</a:t>
            </a:r>
          </a:p>
          <a:p>
            <a:pPr lvl="1"/>
            <a:endParaRPr lang="fr-FR" sz="1800" b="1" dirty="0"/>
          </a:p>
          <a:p>
            <a:pPr lvl="1"/>
            <a:r>
              <a:rPr lang="fr-FR" sz="2000" b="1" dirty="0"/>
              <a:t>Estatística descritiva: </a:t>
            </a:r>
            <a:r>
              <a:rPr lang="fr-FR" sz="2000" dirty="0"/>
              <a:t>resume as informações contidas em dados</a:t>
            </a:r>
          </a:p>
          <a:p>
            <a:pPr lvl="2"/>
            <a:r>
              <a:rPr lang="fr-FR" sz="1800" b="1" i="1" dirty="0"/>
              <a:t>Descriptive Statistics: Organizing and summarizing data </a:t>
            </a:r>
          </a:p>
          <a:p>
            <a:pPr lvl="1"/>
            <a:endParaRPr lang="fr-FR" sz="1800" b="1" dirty="0"/>
          </a:p>
          <a:p>
            <a:pPr lvl="1"/>
            <a:r>
              <a:rPr lang="fr-FR" sz="2000" b="1" dirty="0"/>
              <a:t>Inferência estatística: </a:t>
            </a:r>
            <a:r>
              <a:rPr lang="fr-FR" sz="2000" dirty="0"/>
              <a:t>tira conclusões sobre parâmetros de uma população a partir de uma amostra</a:t>
            </a:r>
          </a:p>
          <a:p>
            <a:pPr lvl="2"/>
            <a:r>
              <a:rPr lang="fr-FR" sz="1800" b="1" dirty="0"/>
              <a:t>Estimação pontual: </a:t>
            </a:r>
            <a:r>
              <a:rPr lang="fr-FR" sz="1800" dirty="0" err="1"/>
              <a:t>Estimativa</a:t>
            </a:r>
            <a:r>
              <a:rPr lang="fr-FR" sz="1800" dirty="0"/>
              <a:t> para o valor de um parâmetro </a:t>
            </a:r>
          </a:p>
          <a:p>
            <a:pPr lvl="2"/>
            <a:r>
              <a:rPr lang="fr-FR" sz="1800" b="1" dirty="0"/>
              <a:t>Intervalos de confiaça: </a:t>
            </a:r>
            <a:r>
              <a:rPr lang="fr-FR" sz="1800" dirty="0"/>
              <a:t>Estimativa com um intervalo de valores</a:t>
            </a:r>
          </a:p>
          <a:p>
            <a:pPr lvl="2"/>
            <a:r>
              <a:rPr lang="fr-FR" sz="1800" b="1" dirty="0"/>
              <a:t>Testes de hipóteses: </a:t>
            </a:r>
            <a:r>
              <a:rPr lang="fr-FR" sz="1800" dirty="0"/>
              <a:t>Verifica se hipóteses sobre os parâmetros populacionas são razoáveis a partir dos dados da amostra</a:t>
            </a:r>
          </a:p>
          <a:p>
            <a:pPr lvl="2"/>
            <a:endParaRPr lang="fr-FR" sz="1800" dirty="0"/>
          </a:p>
          <a:p>
            <a:pPr marL="118872" indent="0">
              <a:buNone/>
            </a:pPr>
            <a:endParaRPr lang="fr-FR" sz="18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94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2. Medidas de associação entre duas variáveis</a:t>
            </a:r>
            <a:endParaRPr lang="en-US" sz="4000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200" dirty="0"/>
              <a:t>Interpretação da Covariância:</a:t>
            </a:r>
          </a:p>
          <a:p>
            <a:pPr lvl="1"/>
            <a:r>
              <a:rPr lang="fr-FR" sz="2000" dirty="0"/>
              <a:t>Quando as duas variáveis tendem a crescer juntas, a covariância é positiva</a:t>
            </a:r>
          </a:p>
          <a:p>
            <a:pPr lvl="1"/>
            <a:r>
              <a:rPr lang="fr-FR" sz="2000" dirty="0"/>
              <a:t>Quando a relação linear é inversa, a covariância é negativa</a:t>
            </a:r>
          </a:p>
          <a:p>
            <a:pPr lvl="1"/>
            <a:r>
              <a:rPr lang="fr-FR" sz="2000" dirty="0"/>
              <a:t>O que acontece quando as duas variáveis não são linearmanete relacionadas?</a:t>
            </a:r>
          </a:p>
          <a:p>
            <a:pPr lvl="1"/>
            <a:endParaRPr lang="fr-FR" sz="1800" dirty="0"/>
          </a:p>
          <a:p>
            <a:pPr marL="118872" indent="0">
              <a:buNone/>
            </a:pPr>
            <a:endParaRPr lang="fr-FR" sz="1800" dirty="0"/>
          </a:p>
          <a:p>
            <a:pPr marL="118872" indent="0">
              <a:buNone/>
            </a:pPr>
            <a:endParaRPr lang="fr-FR" sz="1800" dirty="0"/>
          </a:p>
          <a:p>
            <a:pPr marL="118872" indent="0">
              <a:buNone/>
            </a:pPr>
            <a:endParaRPr lang="fr-FR" sz="1800" dirty="0"/>
          </a:p>
          <a:p>
            <a:pPr marL="118872" indent="0">
              <a:buNone/>
            </a:pPr>
            <a:endParaRPr lang="fr-FR" sz="1800" dirty="0"/>
          </a:p>
          <a:p>
            <a:pPr marL="118872" indent="0">
              <a:buNone/>
            </a:pPr>
            <a:endParaRPr lang="fr-FR" sz="1800" dirty="0"/>
          </a:p>
          <a:p>
            <a:pPr marL="118872" indent="0">
              <a:buNone/>
            </a:pPr>
            <a:endParaRPr lang="fr-FR" sz="1800" dirty="0"/>
          </a:p>
          <a:p>
            <a:pPr marL="118872" indent="0">
              <a:buNone/>
            </a:pPr>
            <a:endParaRPr lang="fr-FR" sz="1800" dirty="0"/>
          </a:p>
          <a:p>
            <a:pPr marL="118872" indent="0">
              <a:buNone/>
            </a:pPr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2000" dirty="0"/>
              <a:t>Observação: a covariância depende das unidades de medida das variáveis</a:t>
            </a:r>
          </a:p>
          <a:p>
            <a:pPr marL="118872" indent="0">
              <a:buNone/>
            </a:pPr>
            <a:endParaRPr lang="fr-FR" sz="18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3200400"/>
            <a:ext cx="4876800" cy="2550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2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2. Medidas de associação entre duas variáveis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0" y="1523999"/>
                <a:ext cx="9144000" cy="5334000"/>
              </a:xfrm>
            </p:spPr>
            <p:txBody>
              <a:bodyPr>
                <a:normAutofit/>
              </a:bodyPr>
              <a:lstStyle/>
              <a:p>
                <a:r>
                  <a:rPr lang="fr-FR" sz="2400" dirty="0">
                    <a:solidFill>
                      <a:srgbClr val="0070C0"/>
                    </a:solidFill>
                  </a:rPr>
                  <a:t>Coeficiente de correlação (de Pearson)</a:t>
                </a:r>
              </a:p>
              <a:p>
                <a:pPr lvl="1"/>
                <a:r>
                  <a:rPr lang="fr-FR" sz="2200" dirty="0"/>
                  <a:t>Coeficiente de correlação amostral:</a:t>
                </a:r>
              </a:p>
              <a:p>
                <a:pPr lvl="2"/>
                <a:r>
                  <a:rPr lang="fr-FR" sz="1900" dirty="0"/>
                  <a:t>É a covariância amostral dividida pelo produto dos desvios padrão de x e 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19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pt-BR" sz="19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9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sz="19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9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sz="1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9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sz="19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900" dirty="0"/>
              </a:p>
              <a:p>
                <a:pPr lvl="3"/>
                <a:r>
                  <a:rPr lang="fr-FR" sz="1700" dirty="0"/>
                  <a:t>Em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7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pt-BR" sz="1700" b="0" i="1" smtClean="0"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fr-FR" sz="17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7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pt-BR" sz="1700" b="0" i="1" smtClean="0">
                            <a:latin typeface="Cambria Math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fr-FR" sz="1700" dirty="0"/>
                  <a:t> são os desvios padrão de X e Y respectivamente </a:t>
                </a:r>
              </a:p>
              <a:p>
                <a:pPr marL="457200" lvl="1" indent="0">
                  <a:buNone/>
                </a:pPr>
                <a:endParaRPr lang="fr-FR" sz="1800" dirty="0"/>
              </a:p>
              <a:p>
                <a:pPr lvl="1"/>
                <a:r>
                  <a:rPr lang="fr-FR" sz="2200" dirty="0"/>
                  <a:t>Propriedades do coeficiente de correlação</a:t>
                </a:r>
                <a:endParaRPr lang="pt-BR" sz="2200" dirty="0"/>
              </a:p>
              <a:p>
                <a:pPr lvl="2"/>
                <a:r>
                  <a:rPr lang="pt-BR" sz="1900" dirty="0"/>
                  <a:t>Adimensional </a:t>
                </a:r>
              </a:p>
              <a:p>
                <a:pPr lvl="2"/>
                <a:r>
                  <a:rPr lang="pt-BR" sz="1900" dirty="0"/>
                  <a:t>Varia entre −1 e 1</a:t>
                </a:r>
              </a:p>
              <a:p>
                <a:pPr lvl="3"/>
                <a:r>
                  <a:rPr lang="pt-BR" sz="1700" dirty="0"/>
                  <a:t>Quanto mais próximo de −1 mais forte é a relação linear negativa entre as variáveis</a:t>
                </a:r>
              </a:p>
              <a:p>
                <a:pPr lvl="3"/>
                <a:r>
                  <a:rPr lang="pt-BR" sz="1700" dirty="0"/>
                  <a:t>Quanto mais próximo de 1, mais forte é a relação linear positiva entre as variáveis</a:t>
                </a:r>
              </a:p>
              <a:p>
                <a:pPr lvl="3"/>
                <a:r>
                  <a:rPr lang="pt-BR" sz="1700" dirty="0"/>
                  <a:t>Quanto mais próximo de 0, mais fraca é a relação linear entre as variáveis</a:t>
                </a:r>
              </a:p>
            </p:txBody>
          </p:sp>
        </mc:Choice>
        <mc:Fallback xmlns="">
          <p:sp>
            <p:nvSpPr>
              <p:cNvPr id="2662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23999"/>
                <a:ext cx="9144000" cy="53340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26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2. Medidas de associação entre duas variáveis</a:t>
            </a:r>
            <a:endParaRPr lang="pt-BR" sz="4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52</a:t>
            </a:fld>
            <a:endParaRPr lang="en-US"/>
          </a:p>
          <a:p>
            <a:endParaRPr lang="en-US" dirty="0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5851525" y="2676525"/>
            <a:ext cx="18335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1052513" y="2152650"/>
            <a:ext cx="0" cy="13160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H="1" flipV="1">
            <a:off x="1052513" y="2281238"/>
            <a:ext cx="2063750" cy="755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 rot="7282380" flipH="1">
            <a:off x="2743200" y="2881313"/>
            <a:ext cx="196850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 rot="7282380" flipH="1">
            <a:off x="2131219" y="2616994"/>
            <a:ext cx="198438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7282380" flipH="1">
            <a:off x="1887538" y="2552700"/>
            <a:ext cx="198437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 rot="7282380" flipH="1">
            <a:off x="1092994" y="2221707"/>
            <a:ext cx="198437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 rot="7282380" flipH="1">
            <a:off x="1398588" y="2354262"/>
            <a:ext cx="198438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 rot="7282380" flipH="1">
            <a:off x="1643857" y="2420143"/>
            <a:ext cx="196850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rot="10800000" vert="eaVert" wrap="none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57250" y="1870075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1039813" y="3468688"/>
            <a:ext cx="18319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 rot="7282380" flipH="1">
            <a:off x="2437607" y="2750343"/>
            <a:ext cx="196850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2852738" y="3319463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3421063" y="2152650"/>
            <a:ext cx="0" cy="13160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 flipH="1" flipV="1">
            <a:off x="3421063" y="2281238"/>
            <a:ext cx="2063750" cy="755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22"/>
          <p:cNvSpPr>
            <a:spLocks noChangeArrowheads="1"/>
          </p:cNvSpPr>
          <p:nvPr/>
        </p:nvSpPr>
        <p:spPr bwMode="auto">
          <a:xfrm rot="-7282380">
            <a:off x="5110956" y="3145632"/>
            <a:ext cx="198437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3"/>
          <p:cNvSpPr>
            <a:spLocks noChangeArrowheads="1"/>
          </p:cNvSpPr>
          <p:nvPr/>
        </p:nvSpPr>
        <p:spPr bwMode="auto">
          <a:xfrm rot="-7282380">
            <a:off x="5049838" y="2816225"/>
            <a:ext cx="198437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4"/>
          <p:cNvSpPr>
            <a:spLocks noChangeArrowheads="1"/>
          </p:cNvSpPr>
          <p:nvPr/>
        </p:nvSpPr>
        <p:spPr bwMode="auto">
          <a:xfrm rot="-7282380">
            <a:off x="3584575" y="1957388"/>
            <a:ext cx="196850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5"/>
          <p:cNvSpPr>
            <a:spLocks noChangeArrowheads="1"/>
          </p:cNvSpPr>
          <p:nvPr/>
        </p:nvSpPr>
        <p:spPr bwMode="auto">
          <a:xfrm rot="-7282380">
            <a:off x="3706813" y="2287588"/>
            <a:ext cx="196850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6"/>
          <p:cNvSpPr>
            <a:spLocks noChangeArrowheads="1"/>
          </p:cNvSpPr>
          <p:nvPr/>
        </p:nvSpPr>
        <p:spPr bwMode="auto">
          <a:xfrm rot="-7282380">
            <a:off x="4805363" y="3014662"/>
            <a:ext cx="198438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7"/>
          <p:cNvSpPr>
            <a:spLocks noChangeArrowheads="1"/>
          </p:cNvSpPr>
          <p:nvPr/>
        </p:nvSpPr>
        <p:spPr bwMode="auto">
          <a:xfrm rot="-7282380">
            <a:off x="3461544" y="2551907"/>
            <a:ext cx="198437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8"/>
          <p:cNvSpPr>
            <a:spLocks noChangeArrowheads="1"/>
          </p:cNvSpPr>
          <p:nvPr/>
        </p:nvSpPr>
        <p:spPr bwMode="auto">
          <a:xfrm rot="-7282380">
            <a:off x="4500563" y="2816225"/>
            <a:ext cx="198437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9"/>
          <p:cNvSpPr>
            <a:spLocks noChangeArrowheads="1"/>
          </p:cNvSpPr>
          <p:nvPr/>
        </p:nvSpPr>
        <p:spPr bwMode="auto">
          <a:xfrm rot="-7282380">
            <a:off x="4073525" y="2287588"/>
            <a:ext cx="196850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30"/>
          <p:cNvSpPr>
            <a:spLocks noChangeArrowheads="1"/>
          </p:cNvSpPr>
          <p:nvPr/>
        </p:nvSpPr>
        <p:spPr bwMode="auto">
          <a:xfrm rot="-7282380">
            <a:off x="4256088" y="2155825"/>
            <a:ext cx="198437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31"/>
          <p:cNvSpPr>
            <a:spLocks noChangeArrowheads="1"/>
          </p:cNvSpPr>
          <p:nvPr/>
        </p:nvSpPr>
        <p:spPr bwMode="auto">
          <a:xfrm rot="-7282380">
            <a:off x="4927600" y="2617788"/>
            <a:ext cx="198438" cy="18256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32"/>
          <p:cNvSpPr>
            <a:spLocks noChangeArrowheads="1"/>
          </p:cNvSpPr>
          <p:nvPr/>
        </p:nvSpPr>
        <p:spPr bwMode="auto">
          <a:xfrm rot="-7282380">
            <a:off x="3767138" y="2552700"/>
            <a:ext cx="198437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3"/>
          <p:cNvSpPr>
            <a:spLocks noChangeArrowheads="1"/>
          </p:cNvSpPr>
          <p:nvPr/>
        </p:nvSpPr>
        <p:spPr bwMode="auto">
          <a:xfrm rot="-7282380">
            <a:off x="4745832" y="2420143"/>
            <a:ext cx="196850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2" name="Oval 34"/>
          <p:cNvSpPr>
            <a:spLocks noChangeArrowheads="1"/>
          </p:cNvSpPr>
          <p:nvPr/>
        </p:nvSpPr>
        <p:spPr bwMode="auto">
          <a:xfrm rot="-7282380">
            <a:off x="4011613" y="2552700"/>
            <a:ext cx="198437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5"/>
          <p:cNvSpPr>
            <a:spLocks noChangeArrowheads="1"/>
          </p:cNvSpPr>
          <p:nvPr/>
        </p:nvSpPr>
        <p:spPr bwMode="auto">
          <a:xfrm rot="-7282380">
            <a:off x="4317206" y="2616994"/>
            <a:ext cx="198438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6"/>
          <p:cNvSpPr>
            <a:spLocks noChangeArrowheads="1"/>
          </p:cNvSpPr>
          <p:nvPr/>
        </p:nvSpPr>
        <p:spPr bwMode="auto">
          <a:xfrm rot="-7282380">
            <a:off x="4133850" y="2816226"/>
            <a:ext cx="198437" cy="18256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37"/>
          <p:cNvSpPr txBox="1">
            <a:spLocks noChangeArrowheads="1"/>
          </p:cNvSpPr>
          <p:nvPr/>
        </p:nvSpPr>
        <p:spPr bwMode="auto">
          <a:xfrm>
            <a:off x="3224213" y="1803400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36" name="Line 38"/>
          <p:cNvSpPr>
            <a:spLocks noChangeShapeType="1"/>
          </p:cNvSpPr>
          <p:nvPr/>
        </p:nvSpPr>
        <p:spPr bwMode="auto">
          <a:xfrm>
            <a:off x="3408363" y="3468688"/>
            <a:ext cx="18319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5221288" y="3319463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5822950" y="2152650"/>
            <a:ext cx="0" cy="13160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41"/>
          <p:cNvSpPr>
            <a:spLocks noChangeArrowheads="1"/>
          </p:cNvSpPr>
          <p:nvPr/>
        </p:nvSpPr>
        <p:spPr bwMode="auto">
          <a:xfrm rot="-7282380">
            <a:off x="6047582" y="2882106"/>
            <a:ext cx="196850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42"/>
          <p:cNvSpPr>
            <a:spLocks noChangeArrowheads="1"/>
          </p:cNvSpPr>
          <p:nvPr/>
        </p:nvSpPr>
        <p:spPr bwMode="auto">
          <a:xfrm rot="-7282380">
            <a:off x="7513638" y="2287588"/>
            <a:ext cx="196850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43"/>
          <p:cNvSpPr>
            <a:spLocks noChangeArrowheads="1"/>
          </p:cNvSpPr>
          <p:nvPr/>
        </p:nvSpPr>
        <p:spPr bwMode="auto">
          <a:xfrm rot="-7282380">
            <a:off x="7635081" y="2551907"/>
            <a:ext cx="198437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4"/>
          <p:cNvSpPr>
            <a:spLocks noChangeArrowheads="1"/>
          </p:cNvSpPr>
          <p:nvPr/>
        </p:nvSpPr>
        <p:spPr bwMode="auto">
          <a:xfrm rot="-7282380">
            <a:off x="6901656" y="2815432"/>
            <a:ext cx="198437" cy="18415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5"/>
          <p:cNvSpPr>
            <a:spLocks noChangeArrowheads="1"/>
          </p:cNvSpPr>
          <p:nvPr/>
        </p:nvSpPr>
        <p:spPr bwMode="auto">
          <a:xfrm rot="-7282380">
            <a:off x="6963569" y="2288382"/>
            <a:ext cx="196850" cy="18256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6"/>
          <p:cNvSpPr>
            <a:spLocks noChangeArrowheads="1"/>
          </p:cNvSpPr>
          <p:nvPr/>
        </p:nvSpPr>
        <p:spPr bwMode="auto">
          <a:xfrm rot="-7282380">
            <a:off x="6577013" y="2222500"/>
            <a:ext cx="198437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47"/>
          <p:cNvSpPr>
            <a:spLocks noChangeArrowheads="1"/>
          </p:cNvSpPr>
          <p:nvPr/>
        </p:nvSpPr>
        <p:spPr bwMode="auto">
          <a:xfrm rot="-7282380">
            <a:off x="5924550" y="2354263"/>
            <a:ext cx="198438" cy="18256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8"/>
          <p:cNvSpPr>
            <a:spLocks noChangeArrowheads="1"/>
          </p:cNvSpPr>
          <p:nvPr/>
        </p:nvSpPr>
        <p:spPr bwMode="auto">
          <a:xfrm rot="-7282380">
            <a:off x="6169025" y="2486026"/>
            <a:ext cx="198437" cy="18256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49"/>
          <p:cNvSpPr>
            <a:spLocks noChangeArrowheads="1"/>
          </p:cNvSpPr>
          <p:nvPr/>
        </p:nvSpPr>
        <p:spPr bwMode="auto">
          <a:xfrm rot="-7282380">
            <a:off x="6413500" y="2647951"/>
            <a:ext cx="198437" cy="18256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vert="eaVert" wrap="none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48" name="Oval 50"/>
          <p:cNvSpPr>
            <a:spLocks noChangeArrowheads="1"/>
          </p:cNvSpPr>
          <p:nvPr/>
        </p:nvSpPr>
        <p:spPr bwMode="auto">
          <a:xfrm rot="-7282380">
            <a:off x="6718300" y="2617788"/>
            <a:ext cx="198438" cy="18256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51"/>
          <p:cNvSpPr>
            <a:spLocks noChangeArrowheads="1"/>
          </p:cNvSpPr>
          <p:nvPr/>
        </p:nvSpPr>
        <p:spPr bwMode="auto">
          <a:xfrm rot="-7282380">
            <a:off x="6536532" y="2882106"/>
            <a:ext cx="196850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5626100" y="1803400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Times New Roman" pitchFamily="18" charset="0"/>
              </a:rPr>
              <a:t>Y</a:t>
            </a:r>
          </a:p>
        </p:txBody>
      </p:sp>
      <p:sp>
        <p:nvSpPr>
          <p:cNvPr id="51" name="Line 53"/>
          <p:cNvSpPr>
            <a:spLocks noChangeShapeType="1"/>
          </p:cNvSpPr>
          <p:nvPr/>
        </p:nvSpPr>
        <p:spPr bwMode="auto">
          <a:xfrm>
            <a:off x="5810250" y="3468688"/>
            <a:ext cx="183197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54"/>
          <p:cNvSpPr>
            <a:spLocks noChangeArrowheads="1"/>
          </p:cNvSpPr>
          <p:nvPr/>
        </p:nvSpPr>
        <p:spPr bwMode="auto">
          <a:xfrm rot="-7282380">
            <a:off x="7311232" y="2750343"/>
            <a:ext cx="196850" cy="182563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Text Box 55"/>
          <p:cNvSpPr txBox="1">
            <a:spLocks noChangeArrowheads="1"/>
          </p:cNvSpPr>
          <p:nvPr/>
        </p:nvSpPr>
        <p:spPr bwMode="auto">
          <a:xfrm>
            <a:off x="7623175" y="3319463"/>
            <a:ext cx="3683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54" name="Text Box 90"/>
          <p:cNvSpPr txBox="1">
            <a:spLocks noChangeArrowheads="1"/>
          </p:cNvSpPr>
          <p:nvPr/>
        </p:nvSpPr>
        <p:spPr bwMode="auto">
          <a:xfrm>
            <a:off x="1576388" y="3584575"/>
            <a:ext cx="749300" cy="39687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Times New Roman" pitchFamily="18" charset="0"/>
              </a:rPr>
              <a:t>r = -1</a:t>
            </a:r>
          </a:p>
        </p:txBody>
      </p:sp>
      <p:sp>
        <p:nvSpPr>
          <p:cNvPr id="55" name="Text Box 91"/>
          <p:cNvSpPr txBox="1">
            <a:spLocks noChangeArrowheads="1"/>
          </p:cNvSpPr>
          <p:nvPr/>
        </p:nvSpPr>
        <p:spPr bwMode="auto">
          <a:xfrm>
            <a:off x="3949700" y="3594100"/>
            <a:ext cx="947695" cy="40011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Times New Roman" pitchFamily="18" charset="0"/>
              </a:rPr>
              <a:t>r = -0.6</a:t>
            </a:r>
          </a:p>
        </p:txBody>
      </p:sp>
      <p:sp>
        <p:nvSpPr>
          <p:cNvPr id="56" name="Text Box 92"/>
          <p:cNvSpPr txBox="1">
            <a:spLocks noChangeArrowheads="1"/>
          </p:cNvSpPr>
          <p:nvPr/>
        </p:nvSpPr>
        <p:spPr bwMode="auto">
          <a:xfrm>
            <a:off x="6454775" y="3594100"/>
            <a:ext cx="665163" cy="39687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Times New Roman" pitchFamily="18" charset="0"/>
              </a:rPr>
              <a:t>r = 0</a:t>
            </a:r>
          </a:p>
        </p:txBody>
      </p:sp>
      <p:grpSp>
        <p:nvGrpSpPr>
          <p:cNvPr id="57" name="Group 110"/>
          <p:cNvGrpSpPr>
            <a:grpSpLocks/>
          </p:cNvGrpSpPr>
          <p:nvPr/>
        </p:nvGrpSpPr>
        <p:grpSpPr bwMode="auto">
          <a:xfrm>
            <a:off x="1676400" y="4343400"/>
            <a:ext cx="2444750" cy="2009775"/>
            <a:chOff x="480" y="2642"/>
            <a:chExt cx="1540" cy="1266"/>
          </a:xfrm>
        </p:grpSpPr>
        <p:sp>
          <p:nvSpPr>
            <p:cNvPr id="58" name="Line 77"/>
            <p:cNvSpPr>
              <a:spLocks noChangeShapeType="1"/>
            </p:cNvSpPr>
            <p:nvPr/>
          </p:nvSpPr>
          <p:spPr bwMode="auto">
            <a:xfrm>
              <a:off x="654" y="2769"/>
              <a:ext cx="0" cy="82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78"/>
            <p:cNvSpPr>
              <a:spLocks noChangeShapeType="1"/>
            </p:cNvSpPr>
            <p:nvPr/>
          </p:nvSpPr>
          <p:spPr bwMode="auto">
            <a:xfrm flipV="1">
              <a:off x="654" y="2850"/>
              <a:ext cx="1300" cy="4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9"/>
            <p:cNvSpPr>
              <a:spLocks noChangeArrowheads="1"/>
            </p:cNvSpPr>
            <p:nvPr/>
          </p:nvSpPr>
          <p:spPr bwMode="auto">
            <a:xfrm rot="-7282380">
              <a:off x="679" y="3229"/>
              <a:ext cx="125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80"/>
            <p:cNvSpPr>
              <a:spLocks noChangeArrowheads="1"/>
            </p:cNvSpPr>
            <p:nvPr/>
          </p:nvSpPr>
          <p:spPr bwMode="auto">
            <a:xfrm rot="-7282380">
              <a:off x="834" y="3187"/>
              <a:ext cx="124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82"/>
            <p:cNvSpPr>
              <a:spLocks noChangeArrowheads="1"/>
            </p:cNvSpPr>
            <p:nvPr/>
          </p:nvSpPr>
          <p:spPr bwMode="auto">
            <a:xfrm rot="-7282380">
              <a:off x="1680" y="2855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83"/>
            <p:cNvSpPr>
              <a:spLocks noChangeArrowheads="1"/>
            </p:cNvSpPr>
            <p:nvPr/>
          </p:nvSpPr>
          <p:spPr bwMode="auto">
            <a:xfrm rot="-7282380">
              <a:off x="987" y="3104"/>
              <a:ext cx="125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endParaRPr lang="en-US" sz="2400">
                <a:solidFill>
                  <a:schemeClr val="tx2"/>
                </a:solidFill>
              </a:endParaRPr>
            </a:p>
          </p:txBody>
        </p:sp>
        <p:sp>
          <p:nvSpPr>
            <p:cNvPr id="64" name="Oval 84"/>
            <p:cNvSpPr>
              <a:spLocks noChangeArrowheads="1"/>
            </p:cNvSpPr>
            <p:nvPr/>
          </p:nvSpPr>
          <p:spPr bwMode="auto">
            <a:xfrm rot="-7282380">
              <a:off x="1335" y="2979"/>
              <a:ext cx="124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85"/>
            <p:cNvSpPr>
              <a:spLocks noChangeArrowheads="1"/>
            </p:cNvSpPr>
            <p:nvPr/>
          </p:nvSpPr>
          <p:spPr bwMode="auto">
            <a:xfrm rot="-7282380">
              <a:off x="1180" y="3063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Text Box 86"/>
            <p:cNvSpPr txBox="1">
              <a:spLocks noChangeArrowheads="1"/>
            </p:cNvSpPr>
            <p:nvPr/>
          </p:nvSpPr>
          <p:spPr bwMode="auto">
            <a:xfrm>
              <a:off x="480" y="2642"/>
              <a:ext cx="244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67" name="Line 87"/>
            <p:cNvSpPr>
              <a:spLocks noChangeShapeType="1"/>
            </p:cNvSpPr>
            <p:nvPr/>
          </p:nvSpPr>
          <p:spPr bwMode="auto">
            <a:xfrm>
              <a:off x="646" y="3598"/>
              <a:ext cx="11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88"/>
            <p:cNvSpPr>
              <a:spLocks noChangeArrowheads="1"/>
            </p:cNvSpPr>
            <p:nvPr/>
          </p:nvSpPr>
          <p:spPr bwMode="auto">
            <a:xfrm rot="-7282380">
              <a:off x="1526" y="2938"/>
              <a:ext cx="125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Text Box 89"/>
            <p:cNvSpPr txBox="1">
              <a:spLocks noChangeArrowheads="1"/>
            </p:cNvSpPr>
            <p:nvPr/>
          </p:nvSpPr>
          <p:spPr bwMode="auto">
            <a:xfrm>
              <a:off x="1788" y="3506"/>
              <a:ext cx="23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chemeClr val="tx2"/>
                  </a:solidFill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70" name="Text Box 94"/>
            <p:cNvSpPr txBox="1">
              <a:spLocks noChangeArrowheads="1"/>
            </p:cNvSpPr>
            <p:nvPr/>
          </p:nvSpPr>
          <p:spPr bwMode="auto">
            <a:xfrm>
              <a:off x="988" y="3658"/>
              <a:ext cx="509" cy="25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latin typeface="Times New Roman" pitchFamily="18" charset="0"/>
                </a:rPr>
                <a:t>r = +1</a:t>
              </a:r>
            </a:p>
          </p:txBody>
        </p:sp>
      </p:grpSp>
      <p:grpSp>
        <p:nvGrpSpPr>
          <p:cNvPr id="72" name="Group 109"/>
          <p:cNvGrpSpPr>
            <a:grpSpLocks/>
          </p:cNvGrpSpPr>
          <p:nvPr/>
        </p:nvGrpSpPr>
        <p:grpSpPr bwMode="auto">
          <a:xfrm>
            <a:off x="4335463" y="4114800"/>
            <a:ext cx="2465388" cy="2224088"/>
            <a:chOff x="2016" y="2517"/>
            <a:chExt cx="1553" cy="1401"/>
          </a:xfrm>
        </p:grpSpPr>
        <p:sp>
          <p:nvSpPr>
            <p:cNvPr id="73" name="Line 56"/>
            <p:cNvSpPr>
              <a:spLocks noChangeShapeType="1"/>
            </p:cNvSpPr>
            <p:nvPr/>
          </p:nvSpPr>
          <p:spPr bwMode="auto">
            <a:xfrm>
              <a:off x="2202" y="2769"/>
              <a:ext cx="0" cy="82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57"/>
            <p:cNvSpPr>
              <a:spLocks noChangeShapeType="1"/>
            </p:cNvSpPr>
            <p:nvPr/>
          </p:nvSpPr>
          <p:spPr bwMode="auto">
            <a:xfrm flipV="1">
              <a:off x="2202" y="2850"/>
              <a:ext cx="1301" cy="4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58"/>
            <p:cNvSpPr>
              <a:spLocks noChangeArrowheads="1"/>
            </p:cNvSpPr>
            <p:nvPr/>
          </p:nvSpPr>
          <p:spPr bwMode="auto">
            <a:xfrm rot="-7282380">
              <a:off x="2228" y="3395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59"/>
            <p:cNvSpPr>
              <a:spLocks noChangeArrowheads="1"/>
            </p:cNvSpPr>
            <p:nvPr/>
          </p:nvSpPr>
          <p:spPr bwMode="auto">
            <a:xfrm rot="-7282380">
              <a:off x="2343" y="3229"/>
              <a:ext cx="125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Oval 60"/>
            <p:cNvSpPr>
              <a:spLocks noChangeArrowheads="1"/>
            </p:cNvSpPr>
            <p:nvPr/>
          </p:nvSpPr>
          <p:spPr bwMode="auto">
            <a:xfrm rot="-7282380">
              <a:off x="3181" y="2522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Oval 61"/>
            <p:cNvSpPr>
              <a:spLocks noChangeArrowheads="1"/>
            </p:cNvSpPr>
            <p:nvPr/>
          </p:nvSpPr>
          <p:spPr bwMode="auto">
            <a:xfrm rot="-7282380">
              <a:off x="3267" y="2855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62"/>
            <p:cNvSpPr>
              <a:spLocks noChangeArrowheads="1"/>
            </p:cNvSpPr>
            <p:nvPr/>
          </p:nvSpPr>
          <p:spPr bwMode="auto">
            <a:xfrm rot="-7282380">
              <a:off x="2488" y="3395"/>
              <a:ext cx="125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Oval 63"/>
            <p:cNvSpPr>
              <a:spLocks noChangeArrowheads="1"/>
            </p:cNvSpPr>
            <p:nvPr/>
          </p:nvSpPr>
          <p:spPr bwMode="auto">
            <a:xfrm rot="-7282380">
              <a:off x="3373" y="3104"/>
              <a:ext cx="125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Oval 64"/>
            <p:cNvSpPr>
              <a:spLocks noChangeArrowheads="1"/>
            </p:cNvSpPr>
            <p:nvPr/>
          </p:nvSpPr>
          <p:spPr bwMode="auto">
            <a:xfrm rot="-7282380">
              <a:off x="2950" y="3312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65"/>
            <p:cNvSpPr>
              <a:spLocks noChangeArrowheads="1"/>
            </p:cNvSpPr>
            <p:nvPr/>
          </p:nvSpPr>
          <p:spPr bwMode="auto">
            <a:xfrm rot="-7282380">
              <a:off x="2990" y="2688"/>
              <a:ext cx="124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66"/>
            <p:cNvSpPr>
              <a:spLocks noChangeArrowheads="1"/>
            </p:cNvSpPr>
            <p:nvPr/>
          </p:nvSpPr>
          <p:spPr bwMode="auto">
            <a:xfrm rot="-7282380">
              <a:off x="2682" y="2688"/>
              <a:ext cx="124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Oval 67"/>
            <p:cNvSpPr>
              <a:spLocks noChangeArrowheads="1"/>
            </p:cNvSpPr>
            <p:nvPr/>
          </p:nvSpPr>
          <p:spPr bwMode="auto">
            <a:xfrm rot="-7282380">
              <a:off x="2257" y="3021"/>
              <a:ext cx="125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Oval 68"/>
            <p:cNvSpPr>
              <a:spLocks noChangeArrowheads="1"/>
            </p:cNvSpPr>
            <p:nvPr/>
          </p:nvSpPr>
          <p:spPr bwMode="auto">
            <a:xfrm rot="-7282380">
              <a:off x="2373" y="2772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Oval 69"/>
            <p:cNvSpPr>
              <a:spLocks noChangeArrowheads="1"/>
            </p:cNvSpPr>
            <p:nvPr/>
          </p:nvSpPr>
          <p:spPr bwMode="auto">
            <a:xfrm rot="-7282380">
              <a:off x="2566" y="2979"/>
              <a:ext cx="124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/>
              <a:endParaRPr lang="en-US" sz="2400">
                <a:solidFill>
                  <a:schemeClr val="tx2"/>
                </a:solidFill>
              </a:endParaRPr>
            </a:p>
          </p:txBody>
        </p:sp>
        <p:sp>
          <p:nvSpPr>
            <p:cNvPr id="87" name="Oval 70"/>
            <p:cNvSpPr>
              <a:spLocks noChangeArrowheads="1"/>
            </p:cNvSpPr>
            <p:nvPr/>
          </p:nvSpPr>
          <p:spPr bwMode="auto">
            <a:xfrm rot="-7282380">
              <a:off x="3142" y="3063"/>
              <a:ext cx="125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Oval 71"/>
            <p:cNvSpPr>
              <a:spLocks noChangeArrowheads="1"/>
            </p:cNvSpPr>
            <p:nvPr/>
          </p:nvSpPr>
          <p:spPr bwMode="auto">
            <a:xfrm rot="-7282380">
              <a:off x="2766" y="3063"/>
              <a:ext cx="125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Oval 72"/>
            <p:cNvSpPr>
              <a:spLocks noChangeArrowheads="1"/>
            </p:cNvSpPr>
            <p:nvPr/>
          </p:nvSpPr>
          <p:spPr bwMode="auto">
            <a:xfrm rot="-7282380">
              <a:off x="2758" y="3437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 Box 73"/>
            <p:cNvSpPr txBox="1">
              <a:spLocks noChangeArrowheads="1"/>
            </p:cNvSpPr>
            <p:nvPr/>
          </p:nvSpPr>
          <p:spPr bwMode="auto">
            <a:xfrm>
              <a:off x="2016" y="2640"/>
              <a:ext cx="244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</a:rPr>
                <a:t>Y</a:t>
              </a:r>
            </a:p>
          </p:txBody>
        </p:sp>
        <p:sp>
          <p:nvSpPr>
            <p:cNvPr id="91" name="Line 74"/>
            <p:cNvSpPr>
              <a:spLocks noChangeShapeType="1"/>
            </p:cNvSpPr>
            <p:nvPr/>
          </p:nvSpPr>
          <p:spPr bwMode="auto">
            <a:xfrm>
              <a:off x="2194" y="3598"/>
              <a:ext cx="11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75"/>
            <p:cNvSpPr>
              <a:spLocks noChangeArrowheads="1"/>
            </p:cNvSpPr>
            <p:nvPr/>
          </p:nvSpPr>
          <p:spPr bwMode="auto">
            <a:xfrm rot="-7282380">
              <a:off x="3143" y="3270"/>
              <a:ext cx="124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Text Box 76"/>
            <p:cNvSpPr txBox="1">
              <a:spLocks noChangeArrowheads="1"/>
            </p:cNvSpPr>
            <p:nvPr/>
          </p:nvSpPr>
          <p:spPr bwMode="auto">
            <a:xfrm>
              <a:off x="3337" y="3506"/>
              <a:ext cx="232" cy="2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>
                  <a:solidFill>
                    <a:schemeClr val="tx2"/>
                  </a:solidFill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94" name="Text Box 93"/>
            <p:cNvSpPr txBox="1">
              <a:spLocks noChangeArrowheads="1"/>
            </p:cNvSpPr>
            <p:nvPr/>
          </p:nvSpPr>
          <p:spPr bwMode="auto">
            <a:xfrm>
              <a:off x="2536" y="3666"/>
              <a:ext cx="634" cy="252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latin typeface="Times New Roman" pitchFamily="18" charset="0"/>
                </a:rPr>
                <a:t>r = +0.3</a:t>
              </a:r>
            </a:p>
          </p:txBody>
        </p:sp>
        <p:sp>
          <p:nvSpPr>
            <p:cNvPr id="95" name="Oval 106"/>
            <p:cNvSpPr>
              <a:spLocks noChangeArrowheads="1"/>
            </p:cNvSpPr>
            <p:nvPr/>
          </p:nvSpPr>
          <p:spPr bwMode="auto">
            <a:xfrm rot="-7282380">
              <a:off x="2950" y="2938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Oval 107"/>
            <p:cNvSpPr>
              <a:spLocks noChangeArrowheads="1"/>
            </p:cNvSpPr>
            <p:nvPr/>
          </p:nvSpPr>
          <p:spPr bwMode="auto">
            <a:xfrm rot="-7282380">
              <a:off x="2643" y="3270"/>
              <a:ext cx="124" cy="11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Oval 108"/>
            <p:cNvSpPr>
              <a:spLocks noChangeArrowheads="1"/>
            </p:cNvSpPr>
            <p:nvPr/>
          </p:nvSpPr>
          <p:spPr bwMode="auto">
            <a:xfrm rot="-7282380">
              <a:off x="2835" y="2730"/>
              <a:ext cx="125" cy="115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" name="Rectangle 4"/>
          <p:cNvSpPr>
            <a:spLocks noGrp="1" noChangeArrowheads="1"/>
          </p:cNvSpPr>
          <p:nvPr>
            <p:ph idx="1"/>
          </p:nvPr>
        </p:nvSpPr>
        <p:spPr>
          <a:xfrm>
            <a:off x="57150" y="1457211"/>
            <a:ext cx="8229600" cy="542148"/>
          </a:xfrm>
        </p:spPr>
        <p:txBody>
          <a:bodyPr>
            <a:normAutofit/>
          </a:bodyPr>
          <a:lstStyle/>
          <a:p>
            <a:r>
              <a:rPr lang="fr-FR" sz="2200" dirty="0"/>
              <a:t>Exemplos de coeficientes de correlação: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27865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000" dirty="0"/>
              <a:t>2. Medidas de associação entre duas variáveis</a:t>
            </a:r>
            <a:endParaRPr lang="pt-BR" sz="4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53</a:t>
            </a:fld>
            <a:endParaRPr lang="en-US"/>
          </a:p>
          <a:p>
            <a:endParaRPr lang="en-US" dirty="0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15970"/>
            <a:ext cx="6705600" cy="3064459"/>
          </a:xfrm>
          <a:prstGeom prst="rect">
            <a:avLst/>
          </a:prstGeom>
        </p:spPr>
      </p:pic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>
          <a:xfrm>
            <a:off x="0" y="1457210"/>
            <a:ext cx="9144000" cy="1438390"/>
          </a:xfrm>
        </p:spPr>
        <p:txBody>
          <a:bodyPr>
            <a:normAutofit lnSpcReduction="10000"/>
          </a:bodyPr>
          <a:lstStyle/>
          <a:p>
            <a:r>
              <a:rPr lang="fr-FR" sz="2200" dirty="0"/>
              <a:t>Correlação:</a:t>
            </a:r>
          </a:p>
          <a:p>
            <a:pPr lvl="1"/>
            <a:r>
              <a:rPr lang="fr-FR" sz="2000" dirty="0"/>
              <a:t>Mede apenas o grau em que uma reta aproxima a relação entre duas variáveis e a direção da relação linear entre elas</a:t>
            </a:r>
          </a:p>
          <a:p>
            <a:pPr lvl="1"/>
            <a:r>
              <a:rPr lang="fr-FR" sz="2000" dirty="0"/>
              <a:t>Não mede relações não lineares entre duas variáveis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89495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534400" cy="1252728"/>
          </a:xfrm>
        </p:spPr>
        <p:txBody>
          <a:bodyPr>
            <a:noAutofit/>
          </a:bodyPr>
          <a:lstStyle/>
          <a:p>
            <a:r>
              <a:rPr lang="pt-BR" sz="4000" dirty="0"/>
              <a:t>3. Alguns estatísticas descritivas no 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3999"/>
          </a:xfrm>
        </p:spPr>
        <p:txBody>
          <a:bodyPr>
            <a:normAutofit lnSpcReduction="10000"/>
          </a:bodyPr>
          <a:lstStyle/>
          <a:p>
            <a:r>
              <a:rPr lang="pt-BR" sz="2200" dirty="0"/>
              <a:t>Estatísticas Descritivas no R</a:t>
            </a:r>
          </a:p>
          <a:p>
            <a:pPr lvl="1"/>
            <a:r>
              <a:rPr lang="pt-BR" sz="2000" dirty="0"/>
              <a:t>Ver arquivo no R (</a:t>
            </a:r>
            <a:r>
              <a:rPr lang="pt-BR" sz="2000" dirty="0" err="1"/>
              <a:t>Sigaa</a:t>
            </a:r>
            <a:r>
              <a:rPr lang="pt-BR" sz="2000" dirty="0"/>
              <a:t>)</a:t>
            </a:r>
          </a:p>
          <a:p>
            <a:pPr lvl="1"/>
            <a:r>
              <a:rPr lang="pt-BR" sz="2000" dirty="0"/>
              <a:t>Comandos básicos no livro de R indicado: </a:t>
            </a:r>
            <a:r>
              <a:rPr lang="pt-B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https://rafalab.github.io/dsbook/</a:t>
            </a:r>
            <a:endParaRPr lang="pt-BR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pt-BR" sz="1900" dirty="0"/>
              <a:t>(No </a:t>
            </a:r>
            <a:r>
              <a:rPr lang="pt-BR" sz="1900" dirty="0" err="1"/>
              <a:t>excel</a:t>
            </a:r>
            <a:r>
              <a:rPr lang="pt-BR" sz="1900" dirty="0"/>
              <a:t>, no final do capítulo do livro)</a:t>
            </a:r>
          </a:p>
          <a:p>
            <a:r>
              <a:rPr lang="pt-BR" sz="2200" dirty="0"/>
              <a:t>Comandos mais avançados para gráficos:</a:t>
            </a:r>
          </a:p>
          <a:p>
            <a:pPr lvl="1"/>
            <a:r>
              <a:rPr lang="pt-BR" sz="2000" dirty="0" err="1"/>
              <a:t>Cheat</a:t>
            </a:r>
            <a:r>
              <a:rPr lang="pt-BR" sz="2000" dirty="0"/>
              <a:t> </a:t>
            </a:r>
            <a:r>
              <a:rPr lang="pt-BR" sz="2000" dirty="0" err="1"/>
              <a:t>Sheet</a:t>
            </a:r>
            <a:r>
              <a:rPr lang="pt-BR" sz="2000" dirty="0"/>
              <a:t> do R: </a:t>
            </a:r>
          </a:p>
          <a:p>
            <a:pPr lvl="2"/>
            <a:r>
              <a:rPr lang="pt-BR" sz="1800" dirty="0"/>
              <a:t>Transformação de dados: data-</a:t>
            </a:r>
            <a:r>
              <a:rPr lang="pt-BR" sz="1800" dirty="0" err="1"/>
              <a:t>transformation</a:t>
            </a:r>
            <a:endParaRPr lang="pt-BR" sz="1800" dirty="0"/>
          </a:p>
          <a:p>
            <a:pPr lvl="2"/>
            <a:r>
              <a:rPr lang="pt-BR" sz="1800" dirty="0"/>
              <a:t>Gráficos com :Ggplot2 e data-vizualization-2.1(ggplot2)</a:t>
            </a:r>
          </a:p>
          <a:p>
            <a:pPr lvl="2"/>
            <a:endParaRPr lang="pt-BR" sz="1900" dirty="0"/>
          </a:p>
          <a:p>
            <a:r>
              <a:rPr lang="pt-BR" sz="2200" dirty="0"/>
              <a:t>Data </a:t>
            </a:r>
            <a:r>
              <a:rPr lang="pt-BR" sz="2200" dirty="0" err="1"/>
              <a:t>visualization</a:t>
            </a:r>
            <a:r>
              <a:rPr lang="pt-BR" sz="2200" dirty="0"/>
              <a:t>: </a:t>
            </a:r>
            <a:r>
              <a:rPr lang="pt-BR" sz="2200" dirty="0" err="1"/>
              <a:t>charts</a:t>
            </a:r>
            <a:r>
              <a:rPr lang="pt-BR" sz="2200" dirty="0"/>
              <a:t> </a:t>
            </a:r>
            <a:r>
              <a:rPr lang="pt-BR" sz="2200" dirty="0" err="1"/>
              <a:t>and</a:t>
            </a:r>
            <a:r>
              <a:rPr lang="pt-BR" sz="2200" dirty="0"/>
              <a:t> </a:t>
            </a:r>
            <a:r>
              <a:rPr lang="pt-BR" sz="2200" dirty="0" err="1"/>
              <a:t>tables</a:t>
            </a:r>
            <a:r>
              <a:rPr lang="pt-BR" sz="2200" dirty="0"/>
              <a:t> (slides Curso </a:t>
            </a:r>
            <a:r>
              <a:rPr lang="pt-BR" sz="2200" dirty="0" err="1"/>
              <a:t>Duflo</a:t>
            </a:r>
            <a:r>
              <a:rPr lang="pt-BR" sz="2200" dirty="0"/>
              <a:t>, MIT, </a:t>
            </a:r>
            <a:r>
              <a:rPr lang="pt-BR" sz="2200" dirty="0" err="1"/>
              <a:t>edx</a:t>
            </a:r>
            <a:r>
              <a:rPr lang="pt-BR" sz="2200" dirty="0"/>
              <a:t>)</a:t>
            </a:r>
          </a:p>
          <a:p>
            <a:pPr lvl="1"/>
            <a:r>
              <a:rPr lang="pt-BR" sz="2000" dirty="0" err="1"/>
              <a:t>Tufte</a:t>
            </a:r>
            <a:r>
              <a:rPr lang="pt-BR" sz="2000" dirty="0"/>
              <a:t>: Referência para gráficos minimalistas</a:t>
            </a:r>
          </a:p>
          <a:p>
            <a:pPr lvl="2"/>
            <a:r>
              <a:rPr lang="en-US" sz="1800" dirty="0"/>
              <a:t>Tufte’s charts in R: </a:t>
            </a:r>
            <a:r>
              <a:rPr lang="en-US" sz="1800" dirty="0">
                <a:hlinkClick r:id="rId3"/>
              </a:rPr>
              <a:t>http://motioninsocial.com/tufte/</a:t>
            </a:r>
            <a:r>
              <a:rPr lang="en-US" sz="1800" dirty="0"/>
              <a:t>  </a:t>
            </a:r>
          </a:p>
          <a:p>
            <a:pPr lvl="3"/>
            <a:r>
              <a:rPr lang="en-US" sz="1600" dirty="0"/>
              <a:t>Edward Tufte: Visual Display of Quantitative Information Graphics Press, 2013 (2º edition)</a:t>
            </a:r>
            <a:endParaRPr lang="pt-BR" sz="1600" dirty="0">
              <a:solidFill>
                <a:srgbClr val="FF0000"/>
              </a:solidFill>
            </a:endParaRPr>
          </a:p>
          <a:p>
            <a:pPr lvl="1"/>
            <a:r>
              <a:rPr lang="pt-BR" sz="2000" dirty="0"/>
              <a:t>Exemplos: gráfico de linha; dispersão; Box </a:t>
            </a:r>
            <a:r>
              <a:rPr lang="pt-BR" sz="2000" dirty="0" err="1"/>
              <a:t>Plot</a:t>
            </a:r>
            <a:r>
              <a:rPr lang="pt-BR" sz="2000" dirty="0"/>
              <a:t>; Barras (</a:t>
            </a:r>
            <a:r>
              <a:rPr lang="pt-BR" sz="2000" dirty="0" err="1"/>
              <a:t>Lecture_Slides</a:t>
            </a:r>
            <a:r>
              <a:rPr lang="pt-BR" sz="2000" dirty="0"/>
              <a:t> 23)</a:t>
            </a:r>
          </a:p>
          <a:p>
            <a:pPr lvl="1"/>
            <a:r>
              <a:rPr lang="pt-BR" sz="2000" dirty="0"/>
              <a:t>Transformações (</a:t>
            </a:r>
            <a:r>
              <a:rPr lang="pt-BR" sz="2000" dirty="0" err="1"/>
              <a:t>Lecture_Slides</a:t>
            </a:r>
            <a:r>
              <a:rPr lang="pt-BR" sz="2000" dirty="0"/>
              <a:t> 23 e 24)</a:t>
            </a:r>
          </a:p>
          <a:p>
            <a:pPr lvl="2"/>
            <a:r>
              <a:rPr lang="pt-BR" sz="1800" dirty="0"/>
              <a:t>Recomendação de </a:t>
            </a:r>
            <a:r>
              <a:rPr lang="pt-BR" sz="1800" dirty="0" err="1"/>
              <a:t>Duflo</a:t>
            </a:r>
            <a:r>
              <a:rPr lang="pt-BR" sz="1800" dirty="0"/>
              <a:t> para gráficos no R: “</a:t>
            </a:r>
            <a:r>
              <a:rPr lang="pt-BR" sz="1800" dirty="0" err="1"/>
              <a:t>stargazer</a:t>
            </a:r>
            <a:r>
              <a:rPr lang="pt-BR" sz="1800" dirty="0"/>
              <a:t>” </a:t>
            </a:r>
            <a:r>
              <a:rPr lang="pt-BR" sz="1800" dirty="0" err="1"/>
              <a:t>package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54</a:t>
            </a:fld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05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458200" cy="1252728"/>
          </a:xfrm>
        </p:spPr>
        <p:txBody>
          <a:bodyPr>
            <a:normAutofit/>
          </a:bodyPr>
          <a:lstStyle/>
          <a:p>
            <a:r>
              <a:rPr lang="pt-BR" sz="4000" dirty="0"/>
              <a:t>4. Aulas assíncronas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3999"/>
          </a:xfrm>
        </p:spPr>
        <p:txBody>
          <a:bodyPr>
            <a:normAutofit/>
          </a:bodyPr>
          <a:lstStyle/>
          <a:p>
            <a:r>
              <a:rPr lang="pt-BR" sz="2200" dirty="0"/>
              <a:t>Aulas da </a:t>
            </a:r>
            <a:r>
              <a:rPr lang="pt-BR" sz="2200" dirty="0" err="1"/>
              <a:t>Profª</a:t>
            </a:r>
            <a:r>
              <a:rPr lang="pt-BR" sz="2200" dirty="0"/>
              <a:t> Raquel</a:t>
            </a:r>
          </a:p>
          <a:p>
            <a:pPr lvl="1"/>
            <a:r>
              <a:rPr lang="pt-BR" sz="2000" dirty="0"/>
              <a:t>De revisão de Estatística Descritiva (para o PPGA):</a:t>
            </a:r>
          </a:p>
          <a:p>
            <a:pPr lvl="2"/>
            <a:r>
              <a:rPr lang="pt-BR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(68) Aula 3a - Revisão de Estatística Descritiva – YouTube</a:t>
            </a:r>
            <a:endParaRPr lang="pt-BR" sz="1800" dirty="0">
              <a:solidFill>
                <a:srgbClr val="FF0000"/>
              </a:solidFill>
            </a:endParaRPr>
          </a:p>
          <a:p>
            <a:endParaRPr lang="pt-BR" sz="2200" dirty="0"/>
          </a:p>
          <a:p>
            <a:pPr lvl="1"/>
            <a:r>
              <a:rPr lang="pt-BR" sz="1800" dirty="0"/>
              <a:t>Aulas de graduação (para a ECT):</a:t>
            </a:r>
          </a:p>
          <a:p>
            <a:pPr lvl="2"/>
            <a:r>
              <a:rPr lang="pt-BR" sz="1600" dirty="0"/>
              <a:t>De Gráficos e Tabelas: </a:t>
            </a:r>
          </a:p>
          <a:p>
            <a:pPr lvl="3"/>
            <a:r>
              <a:rPr lang="pt-BR" sz="1400" dirty="0"/>
              <a:t>https://www.youtube.com/watch?v=Dlrxm9TZs1E&amp;t=75s </a:t>
            </a:r>
          </a:p>
          <a:p>
            <a:pPr lvl="2"/>
            <a:r>
              <a:rPr lang="pt-BR" sz="1600" dirty="0"/>
              <a:t>De estatística descritiva:</a:t>
            </a:r>
          </a:p>
          <a:p>
            <a:pPr lvl="3"/>
            <a:r>
              <a:rPr lang="pt-BR" sz="1400" dirty="0"/>
              <a:t>https://www.youtube.com/watch?v=b--C_uza0ck&amp;t=250s </a:t>
            </a:r>
          </a:p>
          <a:p>
            <a:pPr marL="457200" lvl="1" indent="0">
              <a:buNone/>
            </a:pP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55</a:t>
            </a:fld>
            <a:endParaRPr lang="en-US"/>
          </a:p>
          <a:p>
            <a:endParaRPr lang="en-US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3EEB5120-8698-1255-2132-259C7A24C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458200" cy="1252728"/>
          </a:xfrm>
        </p:spPr>
        <p:txBody>
          <a:bodyPr>
            <a:normAutofit/>
          </a:bodyPr>
          <a:lstStyle/>
          <a:p>
            <a:r>
              <a:rPr lang="pt-BR" sz="4000" dirty="0"/>
              <a:t>5. Lista de 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3999"/>
          </a:xfrm>
        </p:spPr>
        <p:txBody>
          <a:bodyPr>
            <a:normAutofit/>
          </a:bodyPr>
          <a:lstStyle/>
          <a:p>
            <a:r>
              <a:rPr lang="pt-BR" sz="2200" dirty="0"/>
              <a:t>8ª edição de Anderson et al.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Exercícios do Capítulo 2: 10, 18, 37; 52</a:t>
            </a:r>
          </a:p>
          <a:p>
            <a:pPr lvl="2"/>
            <a:r>
              <a:rPr lang="pt-BR" sz="1800" dirty="0"/>
              <a:t>Pontos principais: histograma; diagrama de dispersão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Exercícios do Capítulo 3: 12, 29, 34, 36, 44, 48, 56, 59</a:t>
            </a:r>
          </a:p>
          <a:p>
            <a:pPr lvl="2"/>
            <a:r>
              <a:rPr lang="pt-BR" sz="1800" dirty="0"/>
              <a:t>Pontos principais: média, moda, percentil, variância, desvio-padrão, </a:t>
            </a:r>
            <a:r>
              <a:rPr lang="pt-BR" sz="1800" dirty="0" err="1"/>
              <a:t>escore-z</a:t>
            </a:r>
            <a:r>
              <a:rPr lang="pt-BR" sz="1800" dirty="0"/>
              <a:t>; </a:t>
            </a:r>
            <a:r>
              <a:rPr lang="pt-BR" sz="1800" dirty="0" err="1"/>
              <a:t>boxplot</a:t>
            </a:r>
            <a:r>
              <a:rPr lang="pt-BR" sz="1800" dirty="0"/>
              <a:t>, covariância, coeficiente de correlação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Descreva um gráfico da The Economist ou de outra revista ou jornal ou de artigo científico de interesse semelhante a um  vistos nos exercícios de estatística descritiva</a:t>
            </a:r>
          </a:p>
          <a:p>
            <a:pPr lvl="1"/>
            <a:endParaRPr lang="pt-BR" sz="2000" dirty="0"/>
          </a:p>
          <a:p>
            <a:pPr lvl="2"/>
            <a:r>
              <a:rPr lang="pt-BR" sz="1800" dirty="0"/>
              <a:t>(Entrega em 15 dias)</a:t>
            </a:r>
          </a:p>
          <a:p>
            <a:endParaRPr lang="pt-BR" sz="1400" b="1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56</a:t>
            </a:fld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92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458200" cy="1252728"/>
          </a:xfrm>
        </p:spPr>
        <p:txBody>
          <a:bodyPr>
            <a:normAutofit/>
          </a:bodyPr>
          <a:lstStyle/>
          <a:p>
            <a:r>
              <a:rPr lang="pt-BR" sz="4000" dirty="0"/>
              <a:t>5. Lista de 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3999"/>
          </a:xfrm>
        </p:spPr>
        <p:txBody>
          <a:bodyPr>
            <a:normAutofit/>
          </a:bodyPr>
          <a:lstStyle/>
          <a:p>
            <a:r>
              <a:rPr lang="pt-BR" sz="2200" dirty="0"/>
              <a:t>Exercícios adicionais (entrega junto com a 2ª lista, em 21 dias):</a:t>
            </a:r>
          </a:p>
          <a:p>
            <a:pPr lvl="1"/>
            <a:r>
              <a:rPr lang="pt-BR" sz="2000" dirty="0"/>
              <a:t>Do livro </a:t>
            </a:r>
            <a:r>
              <a:rPr lang="pt-BR" sz="2000" dirty="0" err="1"/>
              <a:t>Wooldridge</a:t>
            </a:r>
            <a:r>
              <a:rPr lang="pt-BR" sz="2000" dirty="0"/>
              <a:t>, cap. 1:</a:t>
            </a:r>
          </a:p>
          <a:p>
            <a:pPr lvl="2"/>
            <a:r>
              <a:rPr lang="pt-BR" sz="1800" dirty="0"/>
              <a:t>Exercícios em computador: C2 (base de dados BWGHT)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Estudo de Caso do livro do Banco Mundial (em grupo e para discussão em sala para o dia 23/04; não precisa entregar no </a:t>
            </a:r>
            <a:r>
              <a:rPr lang="pt-BR" sz="2000" dirty="0" err="1"/>
              <a:t>Sigaa</a:t>
            </a:r>
            <a:r>
              <a:rPr lang="pt-BR" sz="2000" dirty="0"/>
              <a:t>)</a:t>
            </a:r>
          </a:p>
          <a:p>
            <a:pPr lvl="2"/>
            <a:r>
              <a:rPr lang="pt-BR" sz="1800" dirty="0"/>
              <a:t>Leitura e resolução de diversas Perguntas do Estudo de caso “O Programa de Subsídio ao Seguro Saúde (HISP): uma introdução”</a:t>
            </a:r>
          </a:p>
          <a:p>
            <a:pPr lvl="3"/>
            <a:r>
              <a:rPr lang="pt-BR" sz="1400" b="1" i="0" u="none" strike="noStrike" dirty="0">
                <a:solidFill>
                  <a:srgbClr val="003395"/>
                </a:solidFill>
                <a:effectLst/>
                <a:latin typeface="Corbel" panose="020B0503020204020204" pitchFamily="34" charset="0"/>
                <a:hlinkClick r:id="rId2"/>
              </a:rPr>
              <a:t>https://openknowledge.worldbank.org/bitstream/handle/10986/25030/9781464808890.pdf</a:t>
            </a:r>
            <a:endParaRPr lang="pt-BR" sz="1400" u="none" strike="noStrike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4"/>
            <a:r>
              <a:rPr lang="pt-BR" sz="1400" b="0" i="0" dirty="0">
                <a:solidFill>
                  <a:srgbClr val="000000"/>
                </a:solidFill>
                <a:effectLst/>
              </a:rPr>
              <a:t>O início do estudo de caso  é na página 44 e ao longo do livro ele vai sendo retomado novamente em vários quadros. As perguntas a serem respondidas são: Perguntas 1 sobre o HISP (p. 65), Quadro 3.2; Perguntas 2 sobre o HISP (p. 68), Quadro 3.4; Perguntas 3 sobre o HISP (p. 95), Quadro 4.3; Perguntas 6 sobre o HISP (p. 156), Quadro 7.3.</a:t>
            </a:r>
          </a:p>
          <a:p>
            <a:pPr lvl="5"/>
            <a:r>
              <a:rPr lang="pt-BR" sz="1200" b="0" i="0" dirty="0">
                <a:solidFill>
                  <a:srgbClr val="000000"/>
                </a:solidFill>
                <a:effectLst/>
              </a:rPr>
              <a:t>Responder sem precisar estudar os métodos usados, que ainda serão vistos na disciplina, para uma ideia geral do tipo de problema que as ferramentas (econométricas) a serem vistas na disciplina permitirão resolver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3E9B-A4AD-4612-845D-B38692540E1B}" type="slidenum">
              <a:rPr lang="en-US" smtClean="0"/>
              <a:pPr/>
              <a:t>57</a:t>
            </a:fld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1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Tipos de dados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200" b="1" dirty="0"/>
              <a:t>Numéricos ou quantitativos: </a:t>
            </a:r>
            <a:r>
              <a:rPr lang="fr-FR" sz="2200" dirty="0"/>
              <a:t>renda, idade, número de processos</a:t>
            </a:r>
          </a:p>
          <a:p>
            <a:endParaRPr lang="fr-FR" sz="2200" b="1" dirty="0"/>
          </a:p>
          <a:p>
            <a:r>
              <a:rPr lang="fr-FR" sz="2200" b="1" dirty="0"/>
              <a:t>Categóricos ou qualitativos: </a:t>
            </a:r>
            <a:r>
              <a:rPr lang="fr-FR" sz="2200" dirty="0"/>
              <a:t>gênero, etnia, partido político, região do país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r>
              <a:rPr lang="fr-FR" sz="2200" dirty="0"/>
              <a:t>Tipos de gráficos variam com o tipo de dado:</a:t>
            </a:r>
          </a:p>
          <a:p>
            <a:pPr lvl="1"/>
            <a:r>
              <a:rPr lang="fr-FR" sz="2000" b="1" dirty="0"/>
              <a:t>Dados qualitativos: </a:t>
            </a:r>
            <a:r>
              <a:rPr lang="fr-FR" sz="2000" dirty="0"/>
              <a:t>Diagrama de barras, digrama de barras paralelas, gráfico pizza</a:t>
            </a:r>
          </a:p>
          <a:p>
            <a:pPr lvl="1"/>
            <a:endParaRPr lang="fr-FR" sz="2000" b="1" dirty="0"/>
          </a:p>
          <a:p>
            <a:pPr lvl="1"/>
            <a:r>
              <a:rPr lang="fr-FR" sz="2000" b="1" dirty="0"/>
              <a:t>Dados numéricos: </a:t>
            </a:r>
            <a:r>
              <a:rPr lang="fr-FR" sz="2000" dirty="0"/>
              <a:t>Histograma, gráfico de dispersão e box-plot </a:t>
            </a:r>
          </a:p>
          <a:p>
            <a:pPr lvl="1"/>
            <a:endParaRPr lang="fr-FR" sz="1800" dirty="0"/>
          </a:p>
          <a:p>
            <a:pPr marL="118872" indent="0">
              <a:buNone/>
            </a:pPr>
            <a:endParaRPr lang="fr-FR" sz="18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1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 Sintetizando dados: tabelas e gráficos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dirty="0"/>
              <a:t>Sintetizando dados para uma variável:</a:t>
            </a:r>
          </a:p>
          <a:p>
            <a:pPr lvl="1"/>
            <a:r>
              <a:rPr lang="fr-FR" sz="2000" dirty="0"/>
              <a:t>Categorizada</a:t>
            </a:r>
          </a:p>
          <a:p>
            <a:pPr lvl="1"/>
            <a:r>
              <a:rPr lang="fr-FR" sz="2000" dirty="0"/>
              <a:t>Quantitativa</a:t>
            </a:r>
          </a:p>
          <a:p>
            <a:pPr lvl="1"/>
            <a:r>
              <a:rPr lang="fr-FR" sz="2000" dirty="0"/>
              <a:t>Duas variáveis utilziando tabelas</a:t>
            </a:r>
          </a:p>
          <a:p>
            <a:pPr lvl="1"/>
            <a:r>
              <a:rPr lang="fr-FR" sz="2000" dirty="0"/>
              <a:t>Duas variáveis utilizando gráficos</a:t>
            </a:r>
          </a:p>
          <a:p>
            <a:pPr lvl="1"/>
            <a:r>
              <a:rPr lang="fr-FR" sz="2000" dirty="0"/>
              <a:t>Visualização de dados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6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4.1 Sintetizando dados: variável categorizada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b="1" dirty="0"/>
              <a:t>Variável categorizada</a:t>
            </a:r>
          </a:p>
          <a:p>
            <a:pPr lvl="1"/>
            <a:r>
              <a:rPr lang="fr-FR" sz="2000" dirty="0"/>
              <a:t>Distribuições de frequências</a:t>
            </a:r>
          </a:p>
          <a:p>
            <a:pPr lvl="2"/>
            <a:r>
              <a:rPr lang="fr-FR" sz="1600" dirty="0"/>
              <a:t>Resumo tabular de dados mostrando o número (frequência) de observações em cada classe</a:t>
            </a:r>
          </a:p>
          <a:p>
            <a:pPr lvl="1"/>
            <a:r>
              <a:rPr lang="fr-FR" sz="2000" dirty="0"/>
              <a:t>Exemplo do livro: amostra de 50 compras de refrigerantes</a:t>
            </a:r>
          </a:p>
          <a:p>
            <a:pPr lvl="1"/>
            <a:endParaRPr lang="fr-FR" sz="20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F693B8-DBE1-AEE0-9FF6-375221AC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2971800"/>
            <a:ext cx="5063021" cy="17378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3DB1985-D763-7BF9-FB46-E16122D30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71800"/>
            <a:ext cx="1858790" cy="17378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F329E5-4BEE-ACFE-C3EC-4D1D8D484F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" y="4825461"/>
            <a:ext cx="3815595" cy="15679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9B749C-ACA4-8A24-911E-C191546FD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6439" y="4825461"/>
            <a:ext cx="2733449" cy="141701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68A6C5E-CE2E-15B5-1C7A-457D98902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485" y="4825461"/>
            <a:ext cx="2428169" cy="13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6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4.2 Sintetizando dados: variável quantitativa</a:t>
            </a:r>
            <a:endParaRPr lang="en-US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idx="1"/>
          </p:nvPr>
        </p:nvSpPr>
        <p:spPr>
          <a:xfrm>
            <a:off x="0" y="1524001"/>
            <a:ext cx="9144000" cy="5333998"/>
          </a:xfrm>
        </p:spPr>
        <p:txBody>
          <a:bodyPr>
            <a:normAutofit/>
          </a:bodyPr>
          <a:lstStyle/>
          <a:p>
            <a:r>
              <a:rPr lang="fr-FR" sz="2000" dirty="0"/>
              <a:t>Distribuição de frequências</a:t>
            </a:r>
          </a:p>
          <a:p>
            <a:r>
              <a:rPr lang="fr-FR" sz="2000" dirty="0"/>
              <a:t>Distribuições de frequências relativas e de frequências percentuais</a:t>
            </a:r>
          </a:p>
          <a:p>
            <a:r>
              <a:rPr lang="fr-FR" sz="2000" dirty="0"/>
              <a:t>Diagrama de pontos (dot plot)</a:t>
            </a:r>
          </a:p>
          <a:p>
            <a:r>
              <a:rPr lang="fr-FR" sz="2000" dirty="0"/>
              <a:t>Histograma</a:t>
            </a:r>
          </a:p>
          <a:p>
            <a:r>
              <a:rPr lang="fr-FR" sz="2000" dirty="0"/>
              <a:t>Distribuições acumuladas</a:t>
            </a:r>
          </a:p>
          <a:p>
            <a:endParaRPr lang="fr-FR" sz="2000" dirty="0"/>
          </a:p>
          <a:p>
            <a:r>
              <a:rPr lang="fr-FR" sz="2000" dirty="0"/>
              <a:t>A partir de outro exemplo do livro: empresa de auditoria</a:t>
            </a:r>
          </a:p>
          <a:p>
            <a:pPr lvl="1"/>
            <a:r>
              <a:rPr lang="fr-FR" sz="2000" dirty="0"/>
              <a:t>Dados: tempo de auditoria</a:t>
            </a:r>
          </a:p>
          <a:p>
            <a:endParaRPr lang="fr-FR" sz="2400" dirty="0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400800"/>
            <a:ext cx="533400" cy="457199"/>
          </a:xfrm>
        </p:spPr>
        <p:txBody>
          <a:bodyPr/>
          <a:lstStyle/>
          <a:p>
            <a:fld id="{50D95B3F-B1BE-494D-B5F5-7C3BEC91ADC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326851-4381-64A4-B72E-7E89B6E51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160833"/>
            <a:ext cx="2220803" cy="25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46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ódulo">
  <a:themeElements>
    <a:clrScheme name="Módulo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ódulo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ódul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16458</TotalTime>
  <Words>4029</Words>
  <Application>Microsoft Office PowerPoint</Application>
  <PresentationFormat>Apresentação na tela (4:3)</PresentationFormat>
  <Paragraphs>684</Paragraphs>
  <Slides>57</Slides>
  <Notes>47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Cambria Math</vt:lpstr>
      <vt:lpstr>Corbel</vt:lpstr>
      <vt:lpstr>Times New Roman</vt:lpstr>
      <vt:lpstr>Verdana</vt:lpstr>
      <vt:lpstr>Wingdings</vt:lpstr>
      <vt:lpstr>Wingdings 2</vt:lpstr>
      <vt:lpstr>Wingdings 3</vt:lpstr>
      <vt:lpstr>Módulo</vt:lpstr>
      <vt:lpstr>Programa de Pós-graduação em Administração - PPGA / UFRN   Métodos Quantitativos I  Estatística Descritiva: tabelas e gráficos (cap. 2) </vt:lpstr>
      <vt:lpstr>Objetivos</vt:lpstr>
      <vt:lpstr>1. População e amostra</vt:lpstr>
      <vt:lpstr>1. População e Amostra</vt:lpstr>
      <vt:lpstr>2. Probabilidade e Estatística</vt:lpstr>
      <vt:lpstr>3. Tipos de dados</vt:lpstr>
      <vt:lpstr>4. Sintetizando dados: tabelas e gráficos</vt:lpstr>
      <vt:lpstr>4.1 Sintetizando dados: variável categorizada</vt:lpstr>
      <vt:lpstr>4.2 Sintetizando dados: variável quantitativa</vt:lpstr>
      <vt:lpstr>4.2 Sintetizando dados: variável quantitativa</vt:lpstr>
      <vt:lpstr>4.2 Sintetizando dados: variável quantitativa</vt:lpstr>
      <vt:lpstr>4.2 Sintetizando dados: variável quantitativa</vt:lpstr>
      <vt:lpstr>4.2 Sintetizando dados: variável quantitativa</vt:lpstr>
      <vt:lpstr>4.2 Sintetizando dados: variável quantitativa</vt:lpstr>
      <vt:lpstr>4.2 Sintetizando dados: variável quantitativa</vt:lpstr>
      <vt:lpstr>4.3 Sintetizando dados: 2 variáveis e com tabelas</vt:lpstr>
      <vt:lpstr>4.3 Sintetizando dados: 2 variáveis e com tabelas</vt:lpstr>
      <vt:lpstr>4.4 Sintetizando dados: 2 variáveis e com gráficos</vt:lpstr>
      <vt:lpstr>4.4 Sintetizando dados: 2 variáveis e com gráficos</vt:lpstr>
      <vt:lpstr>4.5 Sintetizando dados: vizualização de dados</vt:lpstr>
      <vt:lpstr>5. Vizualizando dados em gráficos no R</vt:lpstr>
      <vt:lpstr>5. Vizualizando dados em gráficos no R</vt:lpstr>
      <vt:lpstr>5. Vizualizando dados em gráficos no R</vt:lpstr>
      <vt:lpstr>5. Vizualizando dados em gráficos no R</vt:lpstr>
      <vt:lpstr>5. Vizualizando dados em gráficos no R</vt:lpstr>
      <vt:lpstr>Programa de Pós-graduação em Administração - PPGA / UFRN   Métodos Quantitativos I  Estatística Descritiva: medidas numéricas (cap. 3)</vt:lpstr>
      <vt:lpstr>1. Estatística descritiva: medidas numéricas</vt:lpstr>
      <vt:lpstr>1.1 Medidas de posição</vt:lpstr>
      <vt:lpstr>1.1 Medidas de posição</vt:lpstr>
      <vt:lpstr>1.1 Medidas de posição</vt:lpstr>
      <vt:lpstr>1.2 Medidas Separatrizes</vt:lpstr>
      <vt:lpstr>1.2 Medidas Separatrizes</vt:lpstr>
      <vt:lpstr>1.2 Medidas Separatrizes</vt:lpstr>
      <vt:lpstr>1.2 Medidas Separatrizes</vt:lpstr>
      <vt:lpstr>1.3 Medidas de variabilidade</vt:lpstr>
      <vt:lpstr>1.3 Medidas de variabilidade</vt:lpstr>
      <vt:lpstr>1.3 Medidas de variabilidade</vt:lpstr>
      <vt:lpstr>1.3 Medidas de variabilidade</vt:lpstr>
      <vt:lpstr>1.3 Medidas de variabilidade</vt:lpstr>
      <vt:lpstr>1.4 Medida da posição relativa</vt:lpstr>
      <vt:lpstr>1.4 Medida da posição relativa</vt:lpstr>
      <vt:lpstr>1.4 Medida da posição relativa</vt:lpstr>
      <vt:lpstr>1.5 Regra dos cinco itens</vt:lpstr>
      <vt:lpstr>1.5.1 Boxplot</vt:lpstr>
      <vt:lpstr>1.5.1 Boxplot</vt:lpstr>
      <vt:lpstr>1.5.1 Box-plot: outro exemplo</vt:lpstr>
      <vt:lpstr>2. Medidas de associação entre duas variáveis</vt:lpstr>
      <vt:lpstr>2. Medidas de associação entre duas variáveis</vt:lpstr>
      <vt:lpstr>2. Medidas de associação entre duas variáveis</vt:lpstr>
      <vt:lpstr>2. Medidas de associação entre duas variáveis</vt:lpstr>
      <vt:lpstr>2. Medidas de associação entre duas variáveis</vt:lpstr>
      <vt:lpstr>2. Medidas de associação entre duas variáveis</vt:lpstr>
      <vt:lpstr>2. Medidas de associação entre duas variáveis</vt:lpstr>
      <vt:lpstr>3. Alguns estatísticas descritivas no R</vt:lpstr>
      <vt:lpstr>4. Aulas assíncronas</vt:lpstr>
      <vt:lpstr>5. Lista de exercícios</vt:lpstr>
      <vt:lpstr>5. Lista de exercícios</vt:lpstr>
    </vt:vector>
  </TitlesOfParts>
  <Company>Brazosport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Brazosport College</dc:creator>
  <cp:lastModifiedBy>Luciano Sampaio</cp:lastModifiedBy>
  <cp:revision>671</cp:revision>
  <dcterms:created xsi:type="dcterms:W3CDTF">2006-12-20T20:21:27Z</dcterms:created>
  <dcterms:modified xsi:type="dcterms:W3CDTF">2025-03-20T02:24:36Z</dcterms:modified>
</cp:coreProperties>
</file>